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22"/>
  </p:notesMasterIdLst>
  <p:sldIdLst>
    <p:sldId id="257" r:id="rId2"/>
    <p:sldId id="259" r:id="rId3"/>
    <p:sldId id="261" r:id="rId4"/>
    <p:sldId id="262" r:id="rId5"/>
    <p:sldId id="273" r:id="rId6"/>
    <p:sldId id="274" r:id="rId7"/>
    <p:sldId id="275" r:id="rId8"/>
    <p:sldId id="276" r:id="rId9"/>
    <p:sldId id="277" r:id="rId10"/>
    <p:sldId id="278" r:id="rId11"/>
    <p:sldId id="279" r:id="rId12"/>
    <p:sldId id="280" r:id="rId13"/>
    <p:sldId id="281" r:id="rId14"/>
    <p:sldId id="282" r:id="rId15"/>
    <p:sldId id="270" r:id="rId16"/>
    <p:sldId id="271" r:id="rId17"/>
    <p:sldId id="272" r:id="rId18"/>
    <p:sldId id="267" r:id="rId19"/>
    <p:sldId id="268" r:id="rId20"/>
    <p:sldId id="269"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7517C-C492-48B1-97D1-4C92CCD1E3CE}" v="4" dt="2023-01-16T17:52:33.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39"/>
    <p:restoredTop sz="83784" autoAdjust="0"/>
  </p:normalViewPr>
  <p:slideViewPr>
    <p:cSldViewPr snapToGrid="0" snapToObjects="1">
      <p:cViewPr varScale="1">
        <p:scale>
          <a:sx n="95" d="100"/>
          <a:sy n="95" d="100"/>
        </p:scale>
        <p:origin x="16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ti B" userId="cd79d6c5d8ba3a6e" providerId="LiveId" clId="{DDB7517C-C492-48B1-97D1-4C92CCD1E3CE}"/>
    <pc:docChg chg="custSel addSld delSld modSld sldOrd">
      <pc:chgData name="Balti B" userId="cd79d6c5d8ba3a6e" providerId="LiveId" clId="{DDB7517C-C492-48B1-97D1-4C92CCD1E3CE}" dt="2023-01-16T18:07:07.090" v="622" actId="14100"/>
      <pc:docMkLst>
        <pc:docMk/>
      </pc:docMkLst>
      <pc:sldChg chg="del">
        <pc:chgData name="Balti B" userId="cd79d6c5d8ba3a6e" providerId="LiveId" clId="{DDB7517C-C492-48B1-97D1-4C92CCD1E3CE}" dt="2023-01-16T17:13:05.667" v="513" actId="47"/>
        <pc:sldMkLst>
          <pc:docMk/>
          <pc:sldMk cId="0" sldId="263"/>
        </pc:sldMkLst>
      </pc:sldChg>
      <pc:sldChg chg="del">
        <pc:chgData name="Balti B" userId="cd79d6c5d8ba3a6e" providerId="LiveId" clId="{DDB7517C-C492-48B1-97D1-4C92CCD1E3CE}" dt="2023-01-16T17:13:05.667" v="513" actId="47"/>
        <pc:sldMkLst>
          <pc:docMk/>
          <pc:sldMk cId="0" sldId="264"/>
        </pc:sldMkLst>
      </pc:sldChg>
      <pc:sldChg chg="del">
        <pc:chgData name="Balti B" userId="cd79d6c5d8ba3a6e" providerId="LiveId" clId="{DDB7517C-C492-48B1-97D1-4C92CCD1E3CE}" dt="2023-01-16T17:13:05.667" v="513" actId="47"/>
        <pc:sldMkLst>
          <pc:docMk/>
          <pc:sldMk cId="0" sldId="265"/>
        </pc:sldMkLst>
      </pc:sldChg>
      <pc:sldChg chg="del">
        <pc:chgData name="Balti B" userId="cd79d6c5d8ba3a6e" providerId="LiveId" clId="{DDB7517C-C492-48B1-97D1-4C92CCD1E3CE}" dt="2023-01-16T17:13:05.667" v="513" actId="47"/>
        <pc:sldMkLst>
          <pc:docMk/>
          <pc:sldMk cId="0" sldId="266"/>
        </pc:sldMkLst>
      </pc:sldChg>
      <pc:sldChg chg="modSp mod ord">
        <pc:chgData name="Balti B" userId="cd79d6c5d8ba3a6e" providerId="LiveId" clId="{DDB7517C-C492-48B1-97D1-4C92CCD1E3CE}" dt="2023-01-16T18:07:07.090" v="622" actId="14100"/>
        <pc:sldMkLst>
          <pc:docMk/>
          <pc:sldMk cId="0" sldId="267"/>
        </pc:sldMkLst>
        <pc:spChg chg="mod">
          <ac:chgData name="Balti B" userId="cd79d6c5d8ba3a6e" providerId="LiveId" clId="{DDB7517C-C492-48B1-97D1-4C92CCD1E3CE}" dt="2023-01-16T18:07:07.090" v="622" actId="14100"/>
          <ac:spMkLst>
            <pc:docMk/>
            <pc:sldMk cId="0" sldId="267"/>
            <ac:spMk id="128" creationId="{00000000-0000-0000-0000-000000000000}"/>
          </ac:spMkLst>
        </pc:spChg>
      </pc:sldChg>
      <pc:sldChg chg="modSp mod ord">
        <pc:chgData name="Balti B" userId="cd79d6c5d8ba3a6e" providerId="LiveId" clId="{DDB7517C-C492-48B1-97D1-4C92CCD1E3CE}" dt="2023-01-16T17:14:45.391" v="525" actId="14100"/>
        <pc:sldMkLst>
          <pc:docMk/>
          <pc:sldMk cId="809632169" sldId="270"/>
        </pc:sldMkLst>
        <pc:spChg chg="mod">
          <ac:chgData name="Balti B" userId="cd79d6c5d8ba3a6e" providerId="LiveId" clId="{DDB7517C-C492-48B1-97D1-4C92CCD1E3CE}" dt="2023-01-16T17:14:45.391" v="525" actId="14100"/>
          <ac:spMkLst>
            <pc:docMk/>
            <pc:sldMk cId="809632169" sldId="270"/>
            <ac:spMk id="128" creationId="{00000000-0000-0000-0000-000000000000}"/>
          </ac:spMkLst>
        </pc:spChg>
      </pc:sldChg>
      <pc:sldChg chg="modSp mod">
        <pc:chgData name="Balti B" userId="cd79d6c5d8ba3a6e" providerId="LiveId" clId="{DDB7517C-C492-48B1-97D1-4C92CCD1E3CE}" dt="2023-01-16T18:06:22.188" v="619" actId="1076"/>
        <pc:sldMkLst>
          <pc:docMk/>
          <pc:sldMk cId="3958948110" sldId="271"/>
        </pc:sldMkLst>
        <pc:spChg chg="mod">
          <ac:chgData name="Balti B" userId="cd79d6c5d8ba3a6e" providerId="LiveId" clId="{DDB7517C-C492-48B1-97D1-4C92CCD1E3CE}" dt="2023-01-16T18:06:13.459" v="618" actId="14100"/>
          <ac:spMkLst>
            <pc:docMk/>
            <pc:sldMk cId="3958948110" sldId="271"/>
            <ac:spMk id="128" creationId="{00000000-0000-0000-0000-000000000000}"/>
          </ac:spMkLst>
        </pc:spChg>
        <pc:picChg chg="mod">
          <ac:chgData name="Balti B" userId="cd79d6c5d8ba3a6e" providerId="LiveId" clId="{DDB7517C-C492-48B1-97D1-4C92CCD1E3CE}" dt="2023-01-16T18:06:22.188" v="619" actId="1076"/>
          <ac:picMkLst>
            <pc:docMk/>
            <pc:sldMk cId="3958948110" sldId="271"/>
            <ac:picMk id="8" creationId="{DC0C575B-7C38-B189-0952-11DB7EAE6796}"/>
          </ac:picMkLst>
        </pc:picChg>
      </pc:sldChg>
      <pc:sldChg chg="addSp modSp mod ord">
        <pc:chgData name="Balti B" userId="cd79d6c5d8ba3a6e" providerId="LiveId" clId="{DDB7517C-C492-48B1-97D1-4C92CCD1E3CE}" dt="2023-01-16T18:06:43.693" v="620"/>
        <pc:sldMkLst>
          <pc:docMk/>
          <pc:sldMk cId="431375798" sldId="272"/>
        </pc:sldMkLst>
        <pc:spChg chg="add mod">
          <ac:chgData name="Balti B" userId="cd79d6c5d8ba3a6e" providerId="LiveId" clId="{DDB7517C-C492-48B1-97D1-4C92CCD1E3CE}" dt="2023-01-16T17:53:22.929" v="594" actId="1076"/>
          <ac:spMkLst>
            <pc:docMk/>
            <pc:sldMk cId="431375798" sldId="272"/>
            <ac:spMk id="2" creationId="{1410892B-856E-2480-0509-446295ADDEF2}"/>
          </ac:spMkLst>
        </pc:spChg>
        <pc:spChg chg="mod">
          <ac:chgData name="Balti B" userId="cd79d6c5d8ba3a6e" providerId="LiveId" clId="{DDB7517C-C492-48B1-97D1-4C92CCD1E3CE}" dt="2023-01-16T18:06:43.693" v="620"/>
          <ac:spMkLst>
            <pc:docMk/>
            <pc:sldMk cId="431375798" sldId="272"/>
            <ac:spMk id="128" creationId="{00000000-0000-0000-0000-000000000000}"/>
          </ac:spMkLst>
        </pc:spChg>
        <pc:picChg chg="mod">
          <ac:chgData name="Balti B" userId="cd79d6c5d8ba3a6e" providerId="LiveId" clId="{DDB7517C-C492-48B1-97D1-4C92CCD1E3CE}" dt="2023-01-16T17:53:14.980" v="593" actId="1076"/>
          <ac:picMkLst>
            <pc:docMk/>
            <pc:sldMk cId="431375798" sldId="272"/>
            <ac:picMk id="3" creationId="{3B0CF0E2-E7D8-5349-0BE6-5D5FE88AD3C1}"/>
          </ac:picMkLst>
        </pc:picChg>
      </pc:sldChg>
      <pc:sldChg chg="addSp delSp modSp add mod">
        <pc:chgData name="Balti B" userId="cd79d6c5d8ba3a6e" providerId="LiveId" clId="{DDB7517C-C492-48B1-97D1-4C92CCD1E3CE}" dt="2023-01-16T16:36:51.167" v="364" actId="20577"/>
        <pc:sldMkLst>
          <pc:docMk/>
          <pc:sldMk cId="338123275" sldId="281"/>
        </pc:sldMkLst>
        <pc:spChg chg="add mod">
          <ac:chgData name="Balti B" userId="cd79d6c5d8ba3a6e" providerId="LiveId" clId="{DDB7517C-C492-48B1-97D1-4C92CCD1E3CE}" dt="2023-01-16T16:36:51.167" v="364" actId="20577"/>
          <ac:spMkLst>
            <pc:docMk/>
            <pc:sldMk cId="338123275" sldId="281"/>
            <ac:spMk id="6" creationId="{55DFC230-6317-3AC0-8064-9DC622C62BA5}"/>
          </ac:spMkLst>
        </pc:spChg>
        <pc:spChg chg="del mod">
          <ac:chgData name="Balti B" userId="cd79d6c5d8ba3a6e" providerId="LiveId" clId="{DDB7517C-C492-48B1-97D1-4C92CCD1E3CE}" dt="2023-01-16T15:44:18.831" v="22" actId="478"/>
          <ac:spMkLst>
            <pc:docMk/>
            <pc:sldMk cId="338123275" sldId="281"/>
            <ac:spMk id="8" creationId="{D6DFA997-B0DF-BEE7-5EFC-96C23E6D202E}"/>
          </ac:spMkLst>
        </pc:spChg>
        <pc:spChg chg="del mod">
          <ac:chgData name="Balti B" userId="cd79d6c5d8ba3a6e" providerId="LiveId" clId="{DDB7517C-C492-48B1-97D1-4C92CCD1E3CE}" dt="2023-01-16T15:44:24.077" v="24" actId="478"/>
          <ac:spMkLst>
            <pc:docMk/>
            <pc:sldMk cId="338123275" sldId="281"/>
            <ac:spMk id="11" creationId="{AC5E4C64-9A73-0BD1-8486-B41AD5D0C737}"/>
          </ac:spMkLst>
        </pc:spChg>
        <pc:spChg chg="del">
          <ac:chgData name="Balti B" userId="cd79d6c5d8ba3a6e" providerId="LiveId" clId="{DDB7517C-C492-48B1-97D1-4C92CCD1E3CE}" dt="2023-01-16T16:35:55.062" v="311" actId="478"/>
          <ac:spMkLst>
            <pc:docMk/>
            <pc:sldMk cId="338123275" sldId="281"/>
            <ac:spMk id="13" creationId="{A57E26A8-FFCF-8FC9-66A9-3AF3915B9923}"/>
          </ac:spMkLst>
        </pc:spChg>
        <pc:spChg chg="mod">
          <ac:chgData name="Balti B" userId="cd79d6c5d8ba3a6e" providerId="LiveId" clId="{DDB7517C-C492-48B1-97D1-4C92CCD1E3CE}" dt="2023-01-16T16:34:32.103" v="307" actId="20577"/>
          <ac:spMkLst>
            <pc:docMk/>
            <pc:sldMk cId="338123275" sldId="281"/>
            <ac:spMk id="94" creationId="{00000000-0000-0000-0000-000000000000}"/>
          </ac:spMkLst>
        </pc:spChg>
        <pc:spChg chg="mod">
          <ac:chgData name="Balti B" userId="cd79d6c5d8ba3a6e" providerId="LiveId" clId="{DDB7517C-C492-48B1-97D1-4C92CCD1E3CE}" dt="2023-01-16T16:34:45.614" v="308" actId="1076"/>
          <ac:spMkLst>
            <pc:docMk/>
            <pc:sldMk cId="338123275" sldId="281"/>
            <ac:spMk id="95" creationId="{00000000-0000-0000-0000-000000000000}"/>
          </ac:spMkLst>
        </pc:spChg>
        <pc:picChg chg="add mod">
          <ac:chgData name="Balti B" userId="cd79d6c5d8ba3a6e" providerId="LiveId" clId="{DDB7517C-C492-48B1-97D1-4C92CCD1E3CE}" dt="2023-01-16T16:34:50.346" v="309" actId="1076"/>
          <ac:picMkLst>
            <pc:docMk/>
            <pc:sldMk cId="338123275" sldId="281"/>
            <ac:picMk id="3" creationId="{6AF30B96-AE83-F92C-5745-FD9C54807E76}"/>
          </ac:picMkLst>
        </pc:picChg>
        <pc:picChg chg="del">
          <ac:chgData name="Balti B" userId="cd79d6c5d8ba3a6e" providerId="LiveId" clId="{DDB7517C-C492-48B1-97D1-4C92CCD1E3CE}" dt="2023-01-16T15:44:09.703" v="19" actId="478"/>
          <ac:picMkLst>
            <pc:docMk/>
            <pc:sldMk cId="338123275" sldId="281"/>
            <ac:picMk id="4" creationId="{332B0E67-DACB-57EE-B8A2-E7416F14C617}"/>
          </ac:picMkLst>
        </pc:picChg>
        <pc:picChg chg="add del mod ord">
          <ac:chgData name="Balti B" userId="cd79d6c5d8ba3a6e" providerId="LiveId" clId="{DDB7517C-C492-48B1-97D1-4C92CCD1E3CE}" dt="2023-01-16T16:28:06.445" v="244" actId="478"/>
          <ac:picMkLst>
            <pc:docMk/>
            <pc:sldMk cId="338123275" sldId="281"/>
            <ac:picMk id="5" creationId="{F5972F54-9D56-D86B-7021-CFF684FFA7C6}"/>
          </ac:picMkLst>
        </pc:picChg>
        <pc:picChg chg="del">
          <ac:chgData name="Balti B" userId="cd79d6c5d8ba3a6e" providerId="LiveId" clId="{DDB7517C-C492-48B1-97D1-4C92CCD1E3CE}" dt="2023-01-16T15:44:12.110" v="20" actId="478"/>
          <ac:picMkLst>
            <pc:docMk/>
            <pc:sldMk cId="338123275" sldId="281"/>
            <ac:picMk id="7" creationId="{1A535AC0-D7D2-34D6-1513-CE8792C3D133}"/>
          </ac:picMkLst>
        </pc:picChg>
      </pc:sldChg>
      <pc:sldChg chg="delSp modSp add mod">
        <pc:chgData name="Balti B" userId="cd79d6c5d8ba3a6e" providerId="LiveId" clId="{DDB7517C-C492-48B1-97D1-4C92CCD1E3CE}" dt="2023-01-16T17:16:55.437" v="583" actId="20577"/>
        <pc:sldMkLst>
          <pc:docMk/>
          <pc:sldMk cId="27321108" sldId="282"/>
        </pc:sldMkLst>
        <pc:spChg chg="del mod">
          <ac:chgData name="Balti B" userId="cd79d6c5d8ba3a6e" providerId="LiveId" clId="{DDB7517C-C492-48B1-97D1-4C92CCD1E3CE}" dt="2023-01-16T16:46:01.654" v="412" actId="478"/>
          <ac:spMkLst>
            <pc:docMk/>
            <pc:sldMk cId="27321108" sldId="282"/>
            <ac:spMk id="6" creationId="{55DFC230-6317-3AC0-8064-9DC622C62BA5}"/>
          </ac:spMkLst>
        </pc:spChg>
        <pc:spChg chg="mod">
          <ac:chgData name="Balti B" userId="cd79d6c5d8ba3a6e" providerId="LiveId" clId="{DDB7517C-C492-48B1-97D1-4C92CCD1E3CE}" dt="2023-01-16T17:14:33.103" v="523" actId="6549"/>
          <ac:spMkLst>
            <pc:docMk/>
            <pc:sldMk cId="27321108" sldId="282"/>
            <ac:spMk id="94" creationId="{00000000-0000-0000-0000-000000000000}"/>
          </ac:spMkLst>
        </pc:spChg>
        <pc:spChg chg="mod">
          <ac:chgData name="Balti B" userId="cd79d6c5d8ba3a6e" providerId="LiveId" clId="{DDB7517C-C492-48B1-97D1-4C92CCD1E3CE}" dt="2023-01-16T17:16:55.437" v="583" actId="20577"/>
          <ac:spMkLst>
            <pc:docMk/>
            <pc:sldMk cId="27321108" sldId="282"/>
            <ac:spMk id="95" creationId="{00000000-0000-0000-0000-000000000000}"/>
          </ac:spMkLst>
        </pc:spChg>
        <pc:picChg chg="del">
          <ac:chgData name="Balti B" userId="cd79d6c5d8ba3a6e" providerId="LiveId" clId="{DDB7517C-C492-48B1-97D1-4C92CCD1E3CE}" dt="2023-01-16T16:45:58.238" v="410" actId="478"/>
          <ac:picMkLst>
            <pc:docMk/>
            <pc:sldMk cId="27321108" sldId="282"/>
            <ac:picMk id="3" creationId="{6AF30B96-AE83-F92C-5745-FD9C54807E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688323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ES" dirty="0"/>
              <a:t> Máster Universitario en Ciencia de Datos (Data </a:t>
            </a:r>
            <a:r>
              <a:rPr lang="es-ES" dirty="0" err="1"/>
              <a:t>Science</a:t>
            </a:r>
            <a:r>
              <a:rPr lang="es-ES" dirty="0"/>
              <a:t>)</a:t>
            </a:r>
          </a:p>
          <a:p>
            <a:pPr lvl="0" rtl="0">
              <a:spcBef>
                <a:spcPts val="0"/>
              </a:spcBef>
              <a:buNone/>
            </a:pPr>
            <a:endParaRPr lang="es-ES" dirty="0"/>
          </a:p>
          <a:p>
            <a:pPr lvl="0" rtl="0">
              <a:spcBef>
                <a:spcPts val="0"/>
              </a:spcBef>
              <a:buNone/>
            </a:pPr>
            <a:r>
              <a:rPr lang="es-ES" dirty="0"/>
              <a:t>    Autor:    Baltasar Boix Rita</a:t>
            </a:r>
          </a:p>
          <a:p>
            <a:pPr lvl="0" rtl="0">
              <a:spcBef>
                <a:spcPts val="0"/>
              </a:spcBef>
              <a:buNone/>
            </a:pPr>
            <a:r>
              <a:rPr lang="es-ES" dirty="0"/>
              <a:t>    Tutor:     Jesús López Lobo</a:t>
            </a:r>
          </a:p>
          <a:p>
            <a:pPr lvl="0" rtl="0">
              <a:spcBef>
                <a:spcPts val="0"/>
              </a:spcBef>
              <a:buNone/>
            </a:pPr>
            <a:r>
              <a:rPr lang="es-ES" dirty="0"/>
              <a:t>Profesor:  Jordi Casas Roma</a:t>
            </a:r>
            <a:endParaRPr dirty="0"/>
          </a:p>
        </p:txBody>
      </p:sp>
    </p:spTree>
    <p:extLst>
      <p:ext uri="{BB962C8B-B14F-4D97-AF65-F5344CB8AC3E}">
        <p14:creationId xmlns:p14="http://schemas.microsoft.com/office/powerpoint/2010/main" val="61057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50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9355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41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19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559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0407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115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2234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5356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57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439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551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255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86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403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309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5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5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410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p:bg>
      <p:bgPr>
        <a:solidFill>
          <a:srgbClr val="000078"/>
        </a:solidFill>
        <a:effectLst/>
      </p:bgPr>
    </p:bg>
    <p:spTree>
      <p:nvGrpSpPr>
        <p:cNvPr id="1" name="Shape 14"/>
        <p:cNvGrpSpPr/>
        <p:nvPr/>
      </p:nvGrpSpPr>
      <p:grpSpPr>
        <a:xfrm>
          <a:off x="0" y="0"/>
          <a:ext cx="0" cy="0"/>
          <a:chOff x="0" y="0"/>
          <a:chExt cx="0" cy="0"/>
        </a:xfrm>
      </p:grpSpPr>
      <p:sp>
        <p:nvSpPr>
          <p:cNvPr id="15" name="Shape 15"/>
          <p:cNvSpPr/>
          <p:nvPr/>
        </p:nvSpPr>
        <p:spPr>
          <a:xfrm>
            <a:off x="-11600" y="-15466"/>
            <a:ext cx="9144000" cy="6873600"/>
          </a:xfrm>
          <a:prstGeom prst="rect">
            <a:avLst/>
          </a:prstGeom>
          <a:solidFill>
            <a:srgbClr val="000078"/>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1134100" y="872566"/>
            <a:ext cx="7752300" cy="3385200"/>
          </a:xfrm>
          <a:prstGeom prst="rect">
            <a:avLst/>
          </a:prstGeom>
          <a:noFill/>
          <a:ln>
            <a:noFill/>
          </a:ln>
        </p:spPr>
        <p:txBody>
          <a:bodyPr lIns="91425" tIns="91425" rIns="91425" bIns="91425" anchor="t" anchorCtr="0"/>
          <a:lstStyle>
            <a:lvl1pPr lvl="0" rtl="0">
              <a:spcBef>
                <a:spcPts val="0"/>
              </a:spcBef>
              <a:buNone/>
              <a:defRPr sz="4800" b="1">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endParaRPr/>
          </a:p>
        </p:txBody>
      </p:sp>
      <p:sp>
        <p:nvSpPr>
          <p:cNvPr id="17" name="Shape 17"/>
          <p:cNvSpPr txBox="1">
            <a:spLocks noGrp="1"/>
          </p:cNvSpPr>
          <p:nvPr>
            <p:ph type="subTitle" idx="1"/>
          </p:nvPr>
        </p:nvSpPr>
        <p:spPr>
          <a:xfrm>
            <a:off x="1134100" y="4765766"/>
            <a:ext cx="7752300" cy="1734300"/>
          </a:xfrm>
          <a:prstGeom prst="rect">
            <a:avLst/>
          </a:prstGeom>
          <a:noFill/>
          <a:ln>
            <a:noFill/>
          </a:ln>
        </p:spPr>
        <p:txBody>
          <a:bodyPr lIns="91425" tIns="91425" rIns="91425" bIns="91425" anchor="t" anchorCtr="0"/>
          <a:lstStyle>
            <a:lvl1pPr lvl="0" rtl="0">
              <a:spcBef>
                <a:spcPts val="0"/>
              </a:spcBef>
              <a:buNone/>
              <a:defRPr sz="2400">
                <a:solidFill>
                  <a:srgbClr val="FFFFFF"/>
                </a:solidFill>
                <a:latin typeface="Georgia"/>
                <a:ea typeface="Georgia"/>
                <a:cs typeface="Georgia"/>
                <a:sym typeface="Georgi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8" name="Shape 18"/>
          <p:cNvPicPr preferRelativeResize="0"/>
          <p:nvPr/>
        </p:nvPicPr>
        <p:blipFill rotWithShape="1">
          <a:blip r:embed="rId2">
            <a:alphaModFix/>
          </a:blip>
          <a:srcRect/>
          <a:stretch/>
        </p:blipFill>
        <p:spPr>
          <a:xfrm>
            <a:off x="220299" y="233225"/>
            <a:ext cx="913800" cy="688200"/>
          </a:xfrm>
          <a:prstGeom prst="rect">
            <a:avLst/>
          </a:prstGeom>
          <a:noFill/>
          <a:ln>
            <a:noFill/>
          </a:ln>
        </p:spPr>
      </p:pic>
      <p:pic>
        <p:nvPicPr>
          <p:cNvPr id="19" name="Shape 19"/>
          <p:cNvPicPr preferRelativeResize="0"/>
          <p:nvPr/>
        </p:nvPicPr>
        <p:blipFill rotWithShape="1">
          <a:blip r:embed="rId3">
            <a:alphaModFix/>
          </a:blip>
          <a:srcRect r="-11731" b="-11731"/>
          <a:stretch/>
        </p:blipFill>
        <p:spPr>
          <a:xfrm>
            <a:off x="1210674" y="316499"/>
            <a:ext cx="1436999" cy="359400"/>
          </a:xfrm>
          <a:prstGeom prst="rect">
            <a:avLst/>
          </a:prstGeom>
          <a:noFill/>
          <a:ln>
            <a:noFill/>
          </a:ln>
        </p:spPr>
      </p:pic>
      <p:sp>
        <p:nvSpPr>
          <p:cNvPr id="20" name="Shape 20"/>
          <p:cNvSpPr/>
          <p:nvPr/>
        </p:nvSpPr>
        <p:spPr>
          <a:xfrm>
            <a:off x="1210251" y="877275"/>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21" name="Shape 21"/>
          <p:cNvSpPr/>
          <p:nvPr/>
        </p:nvSpPr>
        <p:spPr>
          <a:xfrm>
            <a:off x="1210251" y="243650"/>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22" name="Shape 22"/>
          <p:cNvPicPr preferRelativeResize="0"/>
          <p:nvPr/>
        </p:nvPicPr>
        <p:blipFill>
          <a:blip r:embed="rId4">
            <a:alphaModFix/>
          </a:blip>
          <a:stretch>
            <a:fillRect/>
          </a:stretch>
        </p:blipFill>
        <p:spPr>
          <a:xfrm>
            <a:off x="8488749" y="303450"/>
            <a:ext cx="380271" cy="80924"/>
          </a:xfrm>
          <a:prstGeom prst="rect">
            <a:avLst/>
          </a:prstGeom>
          <a:noFill/>
          <a:ln>
            <a:noFill/>
          </a:ln>
        </p:spPr>
      </p:pic>
      <p:sp>
        <p:nvSpPr>
          <p:cNvPr id="23" name="Shape 23"/>
          <p:cNvSpPr/>
          <p:nvPr/>
        </p:nvSpPr>
        <p:spPr>
          <a:xfrm>
            <a:off x="220299" y="6448550"/>
            <a:ext cx="866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terior - 1 columna">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72475" y="635433"/>
            <a:ext cx="7470600" cy="1041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
        <p:nvSpPr>
          <p:cNvPr id="26" name="Shape 26"/>
          <p:cNvSpPr txBox="1">
            <a:spLocks noGrp="1"/>
          </p:cNvSpPr>
          <p:nvPr>
            <p:ph type="body" idx="1"/>
          </p:nvPr>
        </p:nvSpPr>
        <p:spPr>
          <a:xfrm>
            <a:off x="772475" y="1352266"/>
            <a:ext cx="6293700" cy="38700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Interior - 2 columnas">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77247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29" name="Shape 29"/>
          <p:cNvSpPr txBox="1">
            <a:spLocks noGrp="1"/>
          </p:cNvSpPr>
          <p:nvPr>
            <p:ph type="body" idx="2"/>
          </p:nvPr>
        </p:nvSpPr>
        <p:spPr>
          <a:xfrm>
            <a:off x="4877425" y="1352266"/>
            <a:ext cx="4008300" cy="40899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endParaRPr/>
          </a:p>
        </p:txBody>
      </p:sp>
      <p:sp>
        <p:nvSpPr>
          <p:cNvPr id="30" name="Shape 30"/>
          <p:cNvSpPr txBox="1">
            <a:spLocks noGrp="1"/>
          </p:cNvSpPr>
          <p:nvPr>
            <p:ph type="title"/>
          </p:nvPr>
        </p:nvSpPr>
        <p:spPr>
          <a:xfrm>
            <a:off x="772475" y="635433"/>
            <a:ext cx="7430100" cy="9456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indice">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5161450" y="1872533"/>
            <a:ext cx="3171900" cy="4278000"/>
          </a:xfrm>
          <a:prstGeom prst="rect">
            <a:avLst/>
          </a:prstGeom>
          <a:noFill/>
          <a:ln>
            <a:noFill/>
          </a:ln>
        </p:spPr>
        <p:txBody>
          <a:bodyPr lIns="91425" tIns="91425" rIns="91425" bIns="91425" anchor="t" anchorCtr="0"/>
          <a:lstStyle>
            <a:lvl1pPr lvl="0" rtl="0">
              <a:spcBef>
                <a:spcPts val="0"/>
              </a:spcBef>
              <a:buClr>
                <a:srgbClr val="000078"/>
              </a:buClr>
              <a:buAutoNum type="arabicPeriod"/>
              <a:defRPr b="1">
                <a:solidFill>
                  <a:srgbClr val="000078"/>
                </a:solidFill>
              </a:defRPr>
            </a:lvl1pPr>
            <a:lvl2pPr lvl="1" rtl="0">
              <a:spcBef>
                <a:spcPts val="0"/>
              </a:spcBef>
              <a:buClr>
                <a:srgbClr val="000078"/>
              </a:buClr>
              <a:buAutoNum type="alphaLcPeriod"/>
              <a:defRPr>
                <a:solidFill>
                  <a:srgbClr val="000078"/>
                </a:solidFill>
              </a:defRPr>
            </a:lvl2pPr>
            <a:lvl3pPr lvl="2" rtl="0">
              <a:spcBef>
                <a:spcPts val="0"/>
              </a:spcBef>
              <a:buClr>
                <a:srgbClr val="000078"/>
              </a:buClr>
              <a:buAutoNum type="romanLcPeriod"/>
              <a:defRPr>
                <a:solidFill>
                  <a:srgbClr val="000078"/>
                </a:solidFill>
              </a:defRPr>
            </a:lvl3pPr>
            <a:lvl4pPr lvl="3" rtl="0">
              <a:spcBef>
                <a:spcPts val="0"/>
              </a:spcBef>
              <a:buClr>
                <a:srgbClr val="000078"/>
              </a:buClr>
              <a:buAutoNum type="arabicPeriod"/>
              <a:defRPr>
                <a:solidFill>
                  <a:srgbClr val="000078"/>
                </a:solidFill>
              </a:defRPr>
            </a:lvl4pPr>
            <a:lvl5pPr lvl="4" rtl="0">
              <a:lnSpc>
                <a:spcPct val="115000"/>
              </a:lnSpc>
              <a:spcBef>
                <a:spcPts val="0"/>
              </a:spcBef>
              <a:buClr>
                <a:srgbClr val="000078"/>
              </a:buClr>
              <a:buAutoNum type="alphaLcPeriod"/>
              <a:defRPr>
                <a:solidFill>
                  <a:srgbClr val="000078"/>
                </a:solidFill>
              </a:defRPr>
            </a:lvl5pPr>
            <a:lvl6pPr lvl="5" rtl="0">
              <a:spcBef>
                <a:spcPts val="0"/>
              </a:spcBef>
              <a:buClr>
                <a:srgbClr val="000078"/>
              </a:buClr>
              <a:buAutoNum type="romanLcPeriod"/>
              <a:defRPr>
                <a:solidFill>
                  <a:srgbClr val="000078"/>
                </a:solidFill>
              </a:defRPr>
            </a:lvl6pPr>
            <a:lvl7pPr lvl="6" rtl="0">
              <a:spcBef>
                <a:spcPts val="0"/>
              </a:spcBef>
              <a:buClr>
                <a:srgbClr val="000078"/>
              </a:buClr>
              <a:buAutoNum type="arabicPeriod"/>
              <a:defRPr>
                <a:solidFill>
                  <a:srgbClr val="000078"/>
                </a:solidFill>
              </a:defRPr>
            </a:lvl7pPr>
            <a:lvl8pPr lvl="7" rtl="0">
              <a:spcBef>
                <a:spcPts val="0"/>
              </a:spcBef>
              <a:buClr>
                <a:srgbClr val="000078"/>
              </a:buClr>
              <a:buAutoNum type="alphaLcPeriod"/>
              <a:defRPr>
                <a:solidFill>
                  <a:srgbClr val="000078"/>
                </a:solidFill>
              </a:defRPr>
            </a:lvl8pPr>
            <a:lvl9pPr lvl="8" rtl="0">
              <a:spcBef>
                <a:spcPts val="0"/>
              </a:spcBef>
              <a:buClr>
                <a:srgbClr val="000078"/>
              </a:buClr>
              <a:buAutoNum type="romanLcPeriod"/>
              <a:defRPr>
                <a:solidFill>
                  <a:srgbClr val="000078"/>
                </a:solidFill>
              </a:defRPr>
            </a:lvl9pPr>
          </a:lstStyle>
          <a:p>
            <a:endParaRPr/>
          </a:p>
        </p:txBody>
      </p:sp>
      <p:sp>
        <p:nvSpPr>
          <p:cNvPr id="33" name="Shape 33"/>
          <p:cNvSpPr txBox="1">
            <a:spLocks noGrp="1"/>
          </p:cNvSpPr>
          <p:nvPr>
            <p:ph type="body" idx="2"/>
          </p:nvPr>
        </p:nvSpPr>
        <p:spPr>
          <a:xfrm>
            <a:off x="2035725" y="1872533"/>
            <a:ext cx="3171900" cy="4278000"/>
          </a:xfrm>
          <a:prstGeom prst="rect">
            <a:avLst/>
          </a:prstGeom>
          <a:noFill/>
          <a:ln>
            <a:noFill/>
          </a:ln>
        </p:spPr>
        <p:txBody>
          <a:bodyPr lIns="91425" tIns="91425" rIns="91425" bIns="91425" anchor="t" anchorCtr="0"/>
          <a:lstStyle>
            <a:lvl1pPr lvl="0">
              <a:spcBef>
                <a:spcPts val="0"/>
              </a:spcBef>
              <a:buClr>
                <a:srgbClr val="000078"/>
              </a:buClr>
              <a:buAutoNum type="arabicPeriod"/>
              <a:defRPr b="1">
                <a:solidFill>
                  <a:srgbClr val="000078"/>
                </a:solidFill>
              </a:defRPr>
            </a:lvl1pPr>
            <a:lvl2pPr lvl="1">
              <a:spcBef>
                <a:spcPts val="0"/>
              </a:spcBef>
              <a:buClr>
                <a:srgbClr val="000078"/>
              </a:buClr>
              <a:buAutoNum type="alphaLcPeriod"/>
              <a:defRPr>
                <a:solidFill>
                  <a:srgbClr val="000078"/>
                </a:solidFill>
              </a:defRPr>
            </a:lvl2pPr>
            <a:lvl3pPr lvl="2">
              <a:spcBef>
                <a:spcPts val="0"/>
              </a:spcBef>
              <a:buClr>
                <a:srgbClr val="000078"/>
              </a:buClr>
              <a:buAutoNum type="romanLcPeriod"/>
              <a:defRPr>
                <a:solidFill>
                  <a:srgbClr val="000078"/>
                </a:solidFill>
              </a:defRPr>
            </a:lvl3pPr>
            <a:lvl4pPr lvl="3">
              <a:lnSpc>
                <a:spcPct val="115000"/>
              </a:lnSpc>
              <a:spcBef>
                <a:spcPts val="0"/>
              </a:spcBef>
              <a:buClr>
                <a:srgbClr val="000078"/>
              </a:buClr>
              <a:buAutoNum type="arabicPeriod"/>
              <a:defRPr>
                <a:solidFill>
                  <a:srgbClr val="000078"/>
                </a:solidFill>
              </a:defRPr>
            </a:lvl4pPr>
            <a:lvl5pPr lvl="4">
              <a:spcBef>
                <a:spcPts val="0"/>
              </a:spcBef>
              <a:buClr>
                <a:srgbClr val="000078"/>
              </a:buClr>
              <a:buAutoNum type="alphaLcPeriod"/>
              <a:defRPr>
                <a:solidFill>
                  <a:srgbClr val="000078"/>
                </a:solidFill>
              </a:defRPr>
            </a:lvl5pPr>
            <a:lvl6pPr lvl="5">
              <a:spcBef>
                <a:spcPts val="0"/>
              </a:spcBef>
              <a:buClr>
                <a:srgbClr val="000078"/>
              </a:buClr>
              <a:buAutoNum type="romanLcPeriod"/>
              <a:defRPr>
                <a:solidFill>
                  <a:srgbClr val="000078"/>
                </a:solidFill>
              </a:defRPr>
            </a:lvl6pPr>
            <a:lvl7pPr lvl="6">
              <a:spcBef>
                <a:spcPts val="0"/>
              </a:spcBef>
              <a:buClr>
                <a:srgbClr val="000078"/>
              </a:buClr>
              <a:buAutoNum type="arabicPeriod"/>
              <a:defRPr>
                <a:solidFill>
                  <a:srgbClr val="000078"/>
                </a:solidFill>
              </a:defRPr>
            </a:lvl7pPr>
            <a:lvl8pPr lvl="7">
              <a:spcBef>
                <a:spcPts val="0"/>
              </a:spcBef>
              <a:buClr>
                <a:srgbClr val="000078"/>
              </a:buClr>
              <a:buAutoNum type="alphaLcPeriod"/>
              <a:defRPr>
                <a:solidFill>
                  <a:srgbClr val="000078"/>
                </a:solidFill>
              </a:defRPr>
            </a:lvl8pPr>
            <a:lvl9pPr lvl="8">
              <a:spcBef>
                <a:spcPts val="0"/>
              </a:spcBef>
              <a:buClr>
                <a:srgbClr val="000078"/>
              </a:buClr>
              <a:buAutoNum type="romanLcPeriod"/>
              <a:defRPr>
                <a:solidFill>
                  <a:srgbClr val="000078"/>
                </a:solidFill>
              </a:defRPr>
            </a:lvl9pPr>
          </a:lstStyle>
          <a:p>
            <a:endParaRPr/>
          </a:p>
        </p:txBody>
      </p:sp>
      <p:sp>
        <p:nvSpPr>
          <p:cNvPr id="34" name="Shape 34"/>
          <p:cNvSpPr/>
          <p:nvPr/>
        </p:nvSpPr>
        <p:spPr>
          <a:xfrm>
            <a:off x="869325" y="1763500"/>
            <a:ext cx="8017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35" name="Shape 35"/>
          <p:cNvSpPr/>
          <p:nvPr/>
        </p:nvSpPr>
        <p:spPr>
          <a:xfrm>
            <a:off x="220350" y="176350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raportada">
    <p:spTree>
      <p:nvGrpSpPr>
        <p:cNvPr id="1" name="Shape 36"/>
        <p:cNvGrpSpPr/>
        <p:nvPr/>
      </p:nvGrpSpPr>
      <p:grpSpPr>
        <a:xfrm>
          <a:off x="0" y="0"/>
          <a:ext cx="0" cy="0"/>
          <a:chOff x="0" y="0"/>
          <a:chExt cx="0" cy="0"/>
        </a:xfrm>
      </p:grpSpPr>
      <p:sp>
        <p:nvSpPr>
          <p:cNvPr id="37" name="Shape 37"/>
          <p:cNvSpPr/>
          <p:nvPr/>
        </p:nvSpPr>
        <p:spPr>
          <a:xfrm>
            <a:off x="0" y="0"/>
            <a:ext cx="9144000" cy="6858000"/>
          </a:xfrm>
          <a:prstGeom prst="rect">
            <a:avLst/>
          </a:prstGeom>
          <a:solidFill>
            <a:srgbClr val="000078"/>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38" name="Shape 38"/>
          <p:cNvSpPr txBox="1"/>
          <p:nvPr/>
        </p:nvSpPr>
        <p:spPr>
          <a:xfrm>
            <a:off x="468327" y="5486244"/>
            <a:ext cx="3057300" cy="4179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sp>
        <p:nvSpPr>
          <p:cNvPr id="39" name="Shape 39"/>
          <p:cNvSpPr txBox="1"/>
          <p:nvPr/>
        </p:nvSpPr>
        <p:spPr>
          <a:xfrm>
            <a:off x="468327" y="5781472"/>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@UOCuniversidad</a:t>
            </a:r>
          </a:p>
        </p:txBody>
      </p:sp>
      <p:sp>
        <p:nvSpPr>
          <p:cNvPr id="40" name="Shape 40"/>
          <p:cNvSpPr txBox="1"/>
          <p:nvPr/>
        </p:nvSpPr>
        <p:spPr>
          <a:xfrm>
            <a:off x="468327" y="6096235"/>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pic>
        <p:nvPicPr>
          <p:cNvPr id="41" name="Shape 41"/>
          <p:cNvPicPr preferRelativeResize="0"/>
          <p:nvPr/>
        </p:nvPicPr>
        <p:blipFill>
          <a:blip r:embed="rId2">
            <a:alphaModFix/>
          </a:blip>
          <a:stretch>
            <a:fillRect/>
          </a:stretch>
        </p:blipFill>
        <p:spPr>
          <a:xfrm>
            <a:off x="233375" y="5590116"/>
            <a:ext cx="183987" cy="191349"/>
          </a:xfrm>
          <a:prstGeom prst="rect">
            <a:avLst/>
          </a:prstGeom>
          <a:noFill/>
          <a:ln>
            <a:noFill/>
          </a:ln>
        </p:spPr>
      </p:pic>
      <p:pic>
        <p:nvPicPr>
          <p:cNvPr id="42" name="Shape 42"/>
          <p:cNvPicPr preferRelativeResize="0"/>
          <p:nvPr/>
        </p:nvPicPr>
        <p:blipFill>
          <a:blip r:embed="rId3">
            <a:alphaModFix/>
          </a:blip>
          <a:stretch>
            <a:fillRect/>
          </a:stretch>
        </p:blipFill>
        <p:spPr>
          <a:xfrm>
            <a:off x="221109" y="5905289"/>
            <a:ext cx="208518" cy="171723"/>
          </a:xfrm>
          <a:prstGeom prst="rect">
            <a:avLst/>
          </a:prstGeom>
          <a:noFill/>
          <a:ln>
            <a:noFill/>
          </a:ln>
        </p:spPr>
      </p:pic>
      <p:pic>
        <p:nvPicPr>
          <p:cNvPr id="43" name="Shape 43"/>
          <p:cNvPicPr preferRelativeResize="0"/>
          <p:nvPr/>
        </p:nvPicPr>
        <p:blipFill>
          <a:blip r:embed="rId4">
            <a:alphaModFix/>
          </a:blip>
          <a:stretch>
            <a:fillRect/>
          </a:stretch>
        </p:blipFill>
        <p:spPr>
          <a:xfrm>
            <a:off x="233365" y="6183843"/>
            <a:ext cx="191346" cy="191349"/>
          </a:xfrm>
          <a:prstGeom prst="rect">
            <a:avLst/>
          </a:prstGeom>
          <a:noFill/>
          <a:ln>
            <a:noFill/>
          </a:ln>
        </p:spPr>
      </p:pic>
      <p:pic>
        <p:nvPicPr>
          <p:cNvPr id="44" name="Shape 44"/>
          <p:cNvPicPr preferRelativeResize="0"/>
          <p:nvPr/>
        </p:nvPicPr>
        <p:blipFill rotWithShape="1">
          <a:blip r:embed="rId5">
            <a:alphaModFix/>
          </a:blip>
          <a:srcRect/>
          <a:stretch/>
        </p:blipFill>
        <p:spPr>
          <a:xfrm>
            <a:off x="7428803" y="0"/>
            <a:ext cx="1715100" cy="1185600"/>
          </a:xfrm>
          <a:prstGeom prst="rect">
            <a:avLst/>
          </a:prstGeom>
          <a:noFill/>
          <a:ln>
            <a:noFill/>
          </a:ln>
        </p:spPr>
      </p:pic>
      <p:sp>
        <p:nvSpPr>
          <p:cNvPr id="45" name="Shape 45"/>
          <p:cNvSpPr/>
          <p:nvPr/>
        </p:nvSpPr>
        <p:spPr>
          <a:xfrm>
            <a:off x="225972" y="234950"/>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46" name="Shape 46"/>
          <p:cNvPicPr preferRelativeResize="0"/>
          <p:nvPr/>
        </p:nvPicPr>
        <p:blipFill rotWithShape="1">
          <a:blip r:embed="rId6">
            <a:alphaModFix/>
          </a:blip>
          <a:srcRect r="-11731" b="-11731"/>
          <a:stretch/>
        </p:blipFill>
        <p:spPr>
          <a:xfrm>
            <a:off x="226250" y="282975"/>
            <a:ext cx="1234200" cy="308700"/>
          </a:xfrm>
          <a:prstGeom prst="rect">
            <a:avLst/>
          </a:prstGeom>
          <a:noFill/>
          <a:ln>
            <a:noFill/>
          </a:ln>
        </p:spPr>
      </p:pic>
      <p:sp>
        <p:nvSpPr>
          <p:cNvPr id="47" name="Shape 47"/>
          <p:cNvSpPr/>
          <p:nvPr/>
        </p:nvSpPr>
        <p:spPr>
          <a:xfrm>
            <a:off x="226250" y="64820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48" name="Shape 48"/>
          <p:cNvSpPr/>
          <p:nvPr/>
        </p:nvSpPr>
        <p:spPr>
          <a:xfrm>
            <a:off x="225972" y="8322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7">
            <a:alphaModFix/>
          </a:blip>
          <a:srcRect/>
          <a:stretch/>
        </p:blipFill>
        <p:spPr>
          <a:xfrm>
            <a:off x="220302" y="233214"/>
            <a:ext cx="597300" cy="449700"/>
          </a:xfrm>
          <a:prstGeom prst="rect">
            <a:avLst/>
          </a:prstGeom>
          <a:noFill/>
          <a:ln>
            <a:noFill/>
          </a:ln>
        </p:spPr>
      </p:pic>
      <p:pic>
        <p:nvPicPr>
          <p:cNvPr id="7" name="Shape 7"/>
          <p:cNvPicPr preferRelativeResize="0"/>
          <p:nvPr/>
        </p:nvPicPr>
        <p:blipFill rotWithShape="1">
          <a:blip r:embed="rId8">
            <a:alphaModFix/>
          </a:blip>
          <a:srcRect r="-11731" b="-11731"/>
          <a:stretch/>
        </p:blipFill>
        <p:spPr>
          <a:xfrm>
            <a:off x="867600" y="287650"/>
            <a:ext cx="986400" cy="246900"/>
          </a:xfrm>
          <a:prstGeom prst="rect">
            <a:avLst/>
          </a:prstGeom>
          <a:noFill/>
          <a:ln>
            <a:noFill/>
          </a:ln>
        </p:spPr>
      </p:pic>
      <p:sp>
        <p:nvSpPr>
          <p:cNvPr id="8" name="Shape 8"/>
          <p:cNvSpPr/>
          <p:nvPr/>
        </p:nvSpPr>
        <p:spPr>
          <a:xfrm>
            <a:off x="869050" y="65417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9" name="Shape 9"/>
          <p:cNvSpPr/>
          <p:nvPr/>
        </p:nvSpPr>
        <p:spPr>
          <a:xfrm>
            <a:off x="869050" y="23962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0" name="Shape 10"/>
          <p:cNvSpPr/>
          <p:nvPr/>
        </p:nvSpPr>
        <p:spPr>
          <a:xfrm>
            <a:off x="8288950" y="654175"/>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1" name="Shape 11"/>
          <p:cNvSpPr/>
          <p:nvPr/>
        </p:nvSpPr>
        <p:spPr>
          <a:xfrm>
            <a:off x="8288950" y="23905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12" name="Shape 12"/>
          <p:cNvPicPr preferRelativeResize="0"/>
          <p:nvPr/>
        </p:nvPicPr>
        <p:blipFill>
          <a:blip r:embed="rId9">
            <a:alphaModFix/>
          </a:blip>
          <a:stretch>
            <a:fillRect/>
          </a:stretch>
        </p:blipFill>
        <p:spPr>
          <a:xfrm>
            <a:off x="8288950" y="287650"/>
            <a:ext cx="301625" cy="64200"/>
          </a:xfrm>
          <a:prstGeom prst="rect">
            <a:avLst/>
          </a:prstGeom>
          <a:noFill/>
          <a:ln>
            <a:noFill/>
          </a:ln>
        </p:spPr>
      </p:pic>
      <p:sp>
        <p:nvSpPr>
          <p:cNvPr id="13" name="Shape 13"/>
          <p:cNvSpPr/>
          <p:nvPr/>
        </p:nvSpPr>
        <p:spPr>
          <a:xfrm>
            <a:off x="220300" y="6524100"/>
            <a:ext cx="86661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210250" y="1405267"/>
            <a:ext cx="7109785" cy="2403197"/>
          </a:xfrm>
          <a:prstGeom prst="rect">
            <a:avLst/>
          </a:prstGeom>
        </p:spPr>
        <p:txBody>
          <a:bodyPr lIns="91425" tIns="91425" rIns="91425" bIns="91425" anchor="t" anchorCtr="0">
            <a:noAutofit/>
          </a:bodyPr>
          <a:lstStyle/>
          <a:p>
            <a:pPr lvl="0" algn="just">
              <a:spcBef>
                <a:spcPts val="0"/>
              </a:spcBef>
              <a:buClr>
                <a:schemeClr val="dk1"/>
              </a:buClr>
              <a:buSzPct val="25000"/>
              <a:buFont typeface="Arial"/>
              <a:buNone/>
            </a:pPr>
            <a:r>
              <a:rPr lang="es-ES" sz="3600" dirty="0">
                <a:solidFill>
                  <a:schemeClr val="lt1"/>
                </a:solidFill>
              </a:rPr>
              <a:t>Estudio de la presencia del fenómeno Concept </a:t>
            </a:r>
            <a:r>
              <a:rPr lang="es-ES" sz="3600" dirty="0" err="1">
                <a:solidFill>
                  <a:schemeClr val="lt1"/>
                </a:solidFill>
              </a:rPr>
              <a:t>Drift</a:t>
            </a:r>
            <a:r>
              <a:rPr lang="es-ES" sz="3600" dirty="0">
                <a:solidFill>
                  <a:schemeClr val="lt1"/>
                </a:solidFill>
              </a:rPr>
              <a:t> en el tratamiento en tiempo real del </a:t>
            </a:r>
            <a:r>
              <a:rPr lang="es-ES" sz="3600" dirty="0" err="1">
                <a:solidFill>
                  <a:schemeClr val="lt1"/>
                </a:solidFill>
              </a:rPr>
              <a:t>dataset</a:t>
            </a:r>
            <a:r>
              <a:rPr lang="es-ES" sz="3600" dirty="0">
                <a:solidFill>
                  <a:schemeClr val="lt1"/>
                </a:solidFill>
              </a:rPr>
              <a:t> 3W de Petrobras</a:t>
            </a:r>
            <a:endParaRPr lang="ca" sz="3600" dirty="0">
              <a:solidFill>
                <a:schemeClr val="lt1"/>
              </a:solidFill>
            </a:endParaRPr>
          </a:p>
        </p:txBody>
      </p:sp>
      <p:sp>
        <p:nvSpPr>
          <p:cNvPr id="62" name="Shape 62"/>
          <p:cNvSpPr txBox="1">
            <a:spLocks noGrp="1"/>
          </p:cNvSpPr>
          <p:nvPr>
            <p:ph type="subTitle" idx="1"/>
          </p:nvPr>
        </p:nvSpPr>
        <p:spPr>
          <a:xfrm>
            <a:off x="1134100" y="4765766"/>
            <a:ext cx="7752300" cy="1734300"/>
          </a:xfrm>
          <a:prstGeom prst="rect">
            <a:avLst/>
          </a:prstGeom>
        </p:spPr>
        <p:txBody>
          <a:bodyPr lIns="91425" tIns="91425" rIns="91425" bIns="91425" anchor="t" anchorCtr="0">
            <a:noAutofit/>
          </a:bodyPr>
          <a:lstStyle/>
          <a:p>
            <a:pPr lvl="0" algn="ctr">
              <a:spcBef>
                <a:spcPts val="0"/>
              </a:spcBef>
              <a:buClr>
                <a:schemeClr val="dk1"/>
              </a:buClr>
              <a:buSzPct val="45833"/>
              <a:buFont typeface="Arial"/>
              <a:buNone/>
            </a:pPr>
            <a:r>
              <a:rPr lang="es-ES" sz="2000" dirty="0"/>
              <a:t>Máster Universitario en Ciencia de Datos (Data </a:t>
            </a:r>
            <a:r>
              <a:rPr lang="es-ES" sz="2000" dirty="0" err="1"/>
              <a:t>Science</a:t>
            </a:r>
            <a:r>
              <a:rPr lang="es-ES" sz="2000" dirty="0"/>
              <a:t>)</a:t>
            </a:r>
          </a:p>
          <a:p>
            <a:pPr lvl="0" algn="ctr">
              <a:spcBef>
                <a:spcPts val="0"/>
              </a:spcBef>
              <a:buClr>
                <a:schemeClr val="dk1"/>
              </a:buClr>
              <a:buSzPct val="45833"/>
              <a:buFont typeface="Arial"/>
              <a:buNone/>
            </a:pPr>
            <a:r>
              <a:rPr lang="es-ES" sz="2000" dirty="0">
                <a:solidFill>
                  <a:schemeClr val="lt1"/>
                </a:solidFill>
              </a:rPr>
              <a:t>TRABAJO FINAL DE MÁSTER   Área: 2</a:t>
            </a:r>
          </a:p>
          <a:p>
            <a:pPr lvl="0" algn="r" rtl="0">
              <a:spcBef>
                <a:spcPts val="0"/>
              </a:spcBef>
              <a:buNone/>
            </a:pPr>
            <a:r>
              <a:rPr lang="es-ES" dirty="0"/>
              <a:t> </a:t>
            </a:r>
            <a:r>
              <a:rPr lang="es-ES" sz="1600" dirty="0"/>
              <a:t>Autor:  Baltasar Boix Rita</a:t>
            </a:r>
          </a:p>
          <a:p>
            <a:pPr lvl="0" algn="r" rtl="0">
              <a:spcBef>
                <a:spcPts val="0"/>
              </a:spcBef>
              <a:buNone/>
            </a:pPr>
            <a:r>
              <a:rPr lang="es-ES" sz="1600" dirty="0"/>
              <a:t>    Tutor:   Jesús López Lobo</a:t>
            </a:r>
          </a:p>
          <a:p>
            <a:pPr lvl="0" algn="r" rtl="0">
              <a:spcBef>
                <a:spcPts val="0"/>
              </a:spcBef>
              <a:buNone/>
            </a:pPr>
            <a:r>
              <a:rPr lang="es-ES" sz="1600" dirty="0"/>
              <a:t>Profesor:  Jordi Casas Roma</a:t>
            </a:r>
            <a:endParaRPr lang="ca" sz="1600" dirty="0">
              <a:solidFill>
                <a:schemeClr val="lt1"/>
              </a:solidFill>
            </a:endParaRPr>
          </a:p>
        </p:txBody>
      </p:sp>
      <p:sp>
        <p:nvSpPr>
          <p:cNvPr id="63" name="Shape 63"/>
          <p:cNvSpPr/>
          <p:nvPr/>
        </p:nvSpPr>
        <p:spPr>
          <a:xfrm>
            <a:off x="220299" y="4765766"/>
            <a:ext cx="9138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64" name="Shape 64"/>
          <p:cNvSpPr/>
          <p:nvPr/>
        </p:nvSpPr>
        <p:spPr>
          <a:xfrm>
            <a:off x="1210251" y="4765766"/>
            <a:ext cx="7676100" cy="5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2.1 Online Learning.</a:t>
            </a:r>
          </a:p>
          <a:p>
            <a:pPr lvl="0">
              <a:spcBef>
                <a:spcPts val="0"/>
              </a:spcBef>
              <a:buNone/>
            </a:pPr>
            <a:endParaRPr dirty="0"/>
          </a:p>
        </p:txBody>
      </p:sp>
      <p:sp>
        <p:nvSpPr>
          <p:cNvPr id="95" name="Shape 95"/>
          <p:cNvSpPr txBox="1">
            <a:spLocks noGrp="1"/>
          </p:cNvSpPr>
          <p:nvPr>
            <p:ph type="body" idx="1"/>
          </p:nvPr>
        </p:nvSpPr>
        <p:spPr>
          <a:xfrm>
            <a:off x="772475" y="1352265"/>
            <a:ext cx="7470600" cy="5102323"/>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El entorno para Online </a:t>
            </a:r>
            <a:r>
              <a:rPr lang="es-ES" sz="1500" dirty="0" err="1"/>
              <a:t>Learning</a:t>
            </a:r>
            <a:r>
              <a:rPr lang="es-ES" sz="1500" dirty="0"/>
              <a:t> impone unas restricciones computacionales con respecto a la configuración tradicional del </a:t>
            </a:r>
            <a:r>
              <a:rPr lang="es-ES" sz="1500" dirty="0" err="1"/>
              <a:t>Batch</a:t>
            </a:r>
            <a:r>
              <a:rPr lang="es-ES" sz="1500" dirty="0"/>
              <a:t>/Offline </a:t>
            </a:r>
            <a:r>
              <a:rPr lang="es-ES" sz="1500" dirty="0" err="1"/>
              <a:t>Learning</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Cada muestra se procesa solo una vez a su llegada, y los modelos deben poder procesar las muestras secuencialmente tan pronto como se reciben.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procesamiento de cada muestra debe realizarse dentro del intervalo de tiempo entre muestras.</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algoritmo debe usar solo una cantidad de memoria preasignada y finita.</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Tras cada exploración de datos, el modelo resultante debe ser válido para sus uso.</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modelo producido debe ser equivalente al que se construiría por </a:t>
            </a:r>
            <a:r>
              <a:rPr lang="es-ES" sz="1500" dirty="0" err="1"/>
              <a:t>Batch</a:t>
            </a:r>
            <a:r>
              <a:rPr lang="es-ES" sz="1500" dirty="0"/>
              <a:t> </a:t>
            </a:r>
            <a:r>
              <a:rPr lang="es-ES" sz="1500" dirty="0" err="1"/>
              <a:t>Learning</a:t>
            </a:r>
            <a:r>
              <a:rPr lang="es-ES" sz="1500" dirty="0"/>
              <a:t>.</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pPr>
            <a:r>
              <a:rPr lang="es-ES" sz="1500" dirty="0"/>
              <a:t>En este TFM se utilizan métodos de </a:t>
            </a:r>
            <a:r>
              <a:rPr lang="es-ES" sz="1500" dirty="0" err="1"/>
              <a:t>stream</a:t>
            </a:r>
            <a:r>
              <a:rPr lang="es-ES" sz="1500" dirty="0"/>
              <a:t> </a:t>
            </a:r>
            <a:r>
              <a:rPr lang="es-ES" sz="1500" dirty="0" err="1"/>
              <a:t>learning</a:t>
            </a:r>
            <a:r>
              <a:rPr lang="es-ES" sz="1500" dirty="0"/>
              <a:t> del módulo de Python </a:t>
            </a:r>
            <a:r>
              <a:rPr lang="es-ES" sz="1500" dirty="0" err="1"/>
              <a:t>River</a:t>
            </a:r>
            <a:endParaRPr lang="es-ES" sz="1500" dirty="0"/>
          </a:p>
        </p:txBody>
      </p:sp>
    </p:spTree>
    <p:extLst>
      <p:ext uri="{BB962C8B-B14F-4D97-AF65-F5344CB8AC3E}">
        <p14:creationId xmlns:p14="http://schemas.microsoft.com/office/powerpoint/2010/main" val="188307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mc:AlternateContent xmlns:mc="http://schemas.openxmlformats.org/markup-compatibility/2006" xmlns:a14="http://schemas.microsoft.com/office/drawing/2010/main">
        <mc:Choice Requires="a14">
          <p:sp>
            <p:nvSpPr>
              <p:cNvPr id="95" name="Shape 95"/>
              <p:cNvSpPr txBox="1">
                <a:spLocks noGrp="1"/>
              </p:cNvSpPr>
              <p:nvPr>
                <p:ph type="body" idx="1"/>
              </p:nvPr>
            </p:nvSpPr>
            <p:spPr>
              <a:xfrm>
                <a:off x="6589059" y="969319"/>
                <a:ext cx="2370207" cy="3401714"/>
              </a:xfrm>
              <a:prstGeom prst="rect">
                <a:avLst/>
              </a:prstGeom>
            </p:spPr>
            <p:txBody>
              <a:bodyPr lIns="91425" tIns="91425" rIns="91425" bIns="91425" anchor="t" anchorCtr="0">
                <a:noAutofit/>
              </a:bodyPr>
              <a:lstStyle/>
              <a:p>
                <a:pPr lvl="0" algn="just">
                  <a:buClr>
                    <a:schemeClr val="dk1"/>
                  </a:buClr>
                  <a:buSzPct val="78571"/>
                </a:pPr>
                <a:r>
                  <a:rPr lang="es-ES" sz="1500" b="1" dirty="0">
                    <a:latin typeface="+mn-lt"/>
                  </a:rPr>
                  <a:t>Concept </a:t>
                </a:r>
                <a:r>
                  <a:rPr lang="es-ES" sz="1500" b="1" dirty="0" err="1">
                    <a:latin typeface="+mn-lt"/>
                  </a:rPr>
                  <a:t>Drift</a:t>
                </a:r>
                <a:r>
                  <a:rPr lang="es-ES" sz="1500" b="1" dirty="0">
                    <a:latin typeface="+mn-lt"/>
                  </a:rPr>
                  <a:t>. </a:t>
                </a:r>
                <a:r>
                  <a:rPr lang="es-ES" sz="1500" dirty="0">
                    <a:latin typeface="+mn-lt"/>
                  </a:rPr>
                  <a:t>Cambio en la probabilidad conjunta de X e y en el tiempo t.</a:t>
                </a:r>
              </a:p>
              <a:p>
                <a:pPr lvl="0" algn="just">
                  <a:buClr>
                    <a:schemeClr val="dk1"/>
                  </a:buClr>
                  <a:buSzPct val="78571"/>
                </a:pPr>
                <a:endParaRPr lang="es-ES" sz="1500" b="0" dirty="0">
                  <a:latin typeface="+mn-lt"/>
                </a:endParaRPr>
              </a:p>
              <a:p>
                <a:pPr lvl="0" algn="just">
                  <a:buClr>
                    <a:schemeClr val="dk1"/>
                  </a:buClr>
                  <a:buSzPct val="78571"/>
                </a:pPr>
                <a14:m>
                  <m:oMath xmlns:m="http://schemas.openxmlformats.org/officeDocument/2006/math">
                    <m:sSub>
                      <m:sSubPr>
                        <m:ctrlPr>
                          <a:rPr lang="es-ES" sz="1500" b="0" i="1" smtClean="0">
                            <a:latin typeface="Cambria Math" panose="02040503050406030204" pitchFamily="18" charset="0"/>
                          </a:rPr>
                        </m:ctrlPr>
                      </m:sSubPr>
                      <m:e>
                        <m:r>
                          <a:rPr lang="es-ES" sz="1500" b="0" i="1" smtClean="0">
                            <a:latin typeface="Cambria Math" panose="02040503050406030204" pitchFamily="18" charset="0"/>
                          </a:rPr>
                          <m:t>𝑃</m:t>
                        </m:r>
                      </m:e>
                      <m:sub>
                        <m:r>
                          <a:rPr lang="es-ES" sz="1500" b="0" i="1" smtClean="0">
                            <a:latin typeface="Cambria Math" panose="02040503050406030204" pitchFamily="18" charset="0"/>
                          </a:rPr>
                          <m:t>𝑡</m:t>
                        </m:r>
                      </m:sub>
                    </m:sSub>
                    <m:d>
                      <m:dPr>
                        <m:ctrlPr>
                          <a:rPr lang="es-ES" sz="1500" b="0" i="1" smtClean="0">
                            <a:latin typeface="Cambria Math" panose="02040503050406030204" pitchFamily="18" charset="0"/>
                          </a:rPr>
                        </m:ctrlPr>
                      </m:dPr>
                      <m:e>
                        <m:r>
                          <a:rPr lang="es-ES" sz="1500" b="0" i="1" smtClean="0">
                            <a:latin typeface="Cambria Math" panose="02040503050406030204" pitchFamily="18" charset="0"/>
                          </a:rPr>
                          <m:t>𝑋</m:t>
                        </m:r>
                        <m:r>
                          <a:rPr lang="es-ES" sz="1500" b="0" i="1" smtClean="0">
                            <a:latin typeface="Cambria Math" panose="02040503050406030204" pitchFamily="18" charset="0"/>
                          </a:rPr>
                          <m:t>,</m:t>
                        </m:r>
                        <m:r>
                          <a:rPr lang="es-ES" sz="1500" b="0" i="1" smtClean="0">
                            <a:latin typeface="Cambria Math" panose="02040503050406030204" pitchFamily="18" charset="0"/>
                          </a:rPr>
                          <m:t>𝑦</m:t>
                        </m:r>
                      </m:e>
                    </m:d>
                    <m:r>
                      <a:rPr lang="es-ES" sz="1500" b="0" i="1" smtClean="0">
                        <a:latin typeface="Cambria Math" panose="02040503050406030204" pitchFamily="18" charset="0"/>
                      </a:rPr>
                      <m:t>=</m:t>
                    </m:r>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𝑋</m:t>
                        </m:r>
                      </m:e>
                    </m:d>
                  </m:oMath>
                </a14:m>
                <a:r>
                  <a:rPr lang="es-ES" sz="1500" dirty="0"/>
                  <a:t> </a:t>
                </a:r>
                <a14:m>
                  <m:oMath xmlns:m="http://schemas.openxmlformats.org/officeDocument/2006/math">
                    <m:sSub>
                      <m:sSubPr>
                        <m:ctrlPr>
                          <a:rPr lang="es-ES" sz="1500" i="1">
                            <a:latin typeface="Cambria Math" panose="02040503050406030204" pitchFamily="18" charset="0"/>
                          </a:rPr>
                        </m:ctrlPr>
                      </m:sSubPr>
                      <m:e>
                        <m:r>
                          <a:rPr lang="es-ES" sz="1500" i="1">
                            <a:latin typeface="Cambria Math" panose="02040503050406030204" pitchFamily="18" charset="0"/>
                          </a:rPr>
                          <m:t>𝑃</m:t>
                        </m:r>
                      </m:e>
                      <m:sub>
                        <m:r>
                          <a:rPr lang="es-ES" sz="1500" i="1">
                            <a:latin typeface="Cambria Math" panose="02040503050406030204" pitchFamily="18" charset="0"/>
                          </a:rPr>
                          <m:t>𝑡</m:t>
                        </m:r>
                      </m:sub>
                    </m:sSub>
                    <m:d>
                      <m:dPr>
                        <m:ctrlPr>
                          <a:rPr lang="es-ES" sz="1500" i="1">
                            <a:latin typeface="Cambria Math" panose="02040503050406030204" pitchFamily="18" charset="0"/>
                          </a:rPr>
                        </m:ctrlPr>
                      </m:dPr>
                      <m:e>
                        <m:r>
                          <a:rPr lang="es-ES" sz="1500" i="1">
                            <a:latin typeface="Cambria Math" panose="02040503050406030204" pitchFamily="18" charset="0"/>
                          </a:rPr>
                          <m:t>𝑦</m:t>
                        </m:r>
                        <m:r>
                          <a:rPr lang="es-ES" sz="1500" b="0" i="1" smtClean="0">
                            <a:latin typeface="Cambria Math" panose="02040503050406030204" pitchFamily="18" charset="0"/>
                          </a:rPr>
                          <m:t>|</m:t>
                        </m:r>
                        <m:r>
                          <a:rPr lang="es-ES" sz="1500" b="0" i="1" smtClean="0">
                            <a:latin typeface="Cambria Math" panose="02040503050406030204" pitchFamily="18" charset="0"/>
                          </a:rPr>
                          <m:t>𝑋</m:t>
                        </m:r>
                      </m:e>
                    </m:d>
                  </m:oMath>
                </a14:m>
                <a:endParaRPr lang="es-ES" sz="1500" dirty="0"/>
              </a:p>
              <a:p>
                <a:pPr lvl="0" algn="just">
                  <a:buClr>
                    <a:schemeClr val="dk1"/>
                  </a:buClr>
                  <a:buSzPct val="78571"/>
                </a:pPr>
                <a:endParaRPr lang="es-ES" sz="1500" dirty="0"/>
              </a:p>
              <a:p>
                <a:pPr lvl="0" algn="just">
                  <a:buClr>
                    <a:schemeClr val="dk1"/>
                  </a:buClr>
                  <a:buSzPct val="78571"/>
                </a:pPr>
                <a:r>
                  <a:rPr lang="es-ES" sz="1500" dirty="0"/>
                  <a:t>Origen I: Virtual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 Real </a:t>
                </a:r>
                <a:r>
                  <a:rPr lang="es-ES" sz="1500" dirty="0" err="1"/>
                  <a:t>Drift</a:t>
                </a:r>
                <a:endParaRPr lang="es-ES" sz="1500" dirty="0"/>
              </a:p>
              <a:p>
                <a:pPr lvl="0" algn="just">
                  <a:buClr>
                    <a:schemeClr val="dk1"/>
                  </a:buClr>
                  <a:buSzPct val="78571"/>
                </a:pPr>
                <a:endParaRPr lang="es-ES" sz="1500" dirty="0"/>
              </a:p>
              <a:p>
                <a:pPr lvl="0" algn="just">
                  <a:buClr>
                    <a:schemeClr val="dk1"/>
                  </a:buClr>
                  <a:buSzPct val="78571"/>
                </a:pPr>
                <a:r>
                  <a:rPr lang="es-ES" sz="1500" dirty="0"/>
                  <a:t>Origen III: Mezcla de I y II</a:t>
                </a:r>
              </a:p>
            </p:txBody>
          </p:sp>
        </mc:Choice>
        <mc:Fallback xmlns="">
          <p:sp>
            <p:nvSpPr>
              <p:cNvPr id="95" name="Shape 95"/>
              <p:cNvSpPr txBox="1">
                <a:spLocks noGrp="1" noRot="1" noChangeAspect="1" noMove="1" noResize="1" noEditPoints="1" noAdjustHandles="1" noChangeArrowheads="1" noChangeShapeType="1" noTextEdit="1"/>
              </p:cNvSpPr>
              <p:nvPr>
                <p:ph type="body" idx="1"/>
              </p:nvPr>
            </p:nvSpPr>
            <p:spPr>
              <a:xfrm>
                <a:off x="6589059" y="969319"/>
                <a:ext cx="2370207" cy="3401714"/>
              </a:xfrm>
              <a:prstGeom prst="rect">
                <a:avLst/>
              </a:prstGeom>
              <a:blipFill>
                <a:blip r:embed="rId3"/>
                <a:stretch>
                  <a:fillRect l="-1028" r="-1028"/>
                </a:stretch>
              </a:blipFill>
            </p:spPr>
            <p:txBody>
              <a:bodyPr/>
              <a:lstStyle/>
              <a:p>
                <a:r>
                  <a:rPr lang="es-ES">
                    <a:noFill/>
                  </a:rPr>
                  <a:t> </a:t>
                </a:r>
              </a:p>
            </p:txBody>
          </p:sp>
        </mc:Fallback>
      </mc:AlternateContent>
      <p:pic>
        <p:nvPicPr>
          <p:cNvPr id="3" name="Imagen 2" descr="Gráfico, Gráfico de dispersión&#10;&#10;Descripción generada automáticamente">
            <a:extLst>
              <a:ext uri="{FF2B5EF4-FFF2-40B4-BE49-F238E27FC236}">
                <a16:creationId xmlns:a16="http://schemas.microsoft.com/office/drawing/2014/main" id="{F9048C1A-1C72-AD58-CDED-9880E5845B36}"/>
              </a:ext>
            </a:extLst>
          </p:cNvPr>
          <p:cNvPicPr>
            <a:picLocks noChangeAspect="1"/>
          </p:cNvPicPr>
          <p:nvPr/>
        </p:nvPicPr>
        <p:blipFill>
          <a:blip r:embed="rId4"/>
          <a:stretch>
            <a:fillRect/>
          </a:stretch>
        </p:blipFill>
        <p:spPr>
          <a:xfrm>
            <a:off x="184734" y="1056611"/>
            <a:ext cx="6203104" cy="2838864"/>
          </a:xfrm>
          <a:prstGeom prst="rect">
            <a:avLst/>
          </a:prstGeom>
        </p:spPr>
      </p:pic>
      <p:pic>
        <p:nvPicPr>
          <p:cNvPr id="5" name="Imagen 4" descr="Gráfico&#10;&#10;Descripción generada automáticamente">
            <a:extLst>
              <a:ext uri="{FF2B5EF4-FFF2-40B4-BE49-F238E27FC236}">
                <a16:creationId xmlns:a16="http://schemas.microsoft.com/office/drawing/2014/main" id="{615F0B22-0B77-A42E-6909-9BA55BE5BE51}"/>
              </a:ext>
            </a:extLst>
          </p:cNvPr>
          <p:cNvPicPr>
            <a:picLocks noChangeAspect="1"/>
          </p:cNvPicPr>
          <p:nvPr/>
        </p:nvPicPr>
        <p:blipFill>
          <a:blip r:embed="rId5"/>
          <a:stretch>
            <a:fillRect/>
          </a:stretch>
        </p:blipFill>
        <p:spPr>
          <a:xfrm>
            <a:off x="313622" y="3808182"/>
            <a:ext cx="4062960" cy="2654132"/>
          </a:xfrm>
          <a:prstGeom prst="rect">
            <a:avLst/>
          </a:prstGeom>
        </p:spPr>
      </p:pic>
      <p:sp>
        <p:nvSpPr>
          <p:cNvPr id="10" name="CuadroTexto 9">
            <a:extLst>
              <a:ext uri="{FF2B5EF4-FFF2-40B4-BE49-F238E27FC236}">
                <a16:creationId xmlns:a16="http://schemas.microsoft.com/office/drawing/2014/main" id="{890D5B19-BCBA-1CB4-2037-D55015EEE5C9}"/>
              </a:ext>
            </a:extLst>
          </p:cNvPr>
          <p:cNvSpPr txBox="1"/>
          <p:nvPr/>
        </p:nvSpPr>
        <p:spPr>
          <a:xfrm>
            <a:off x="4424433" y="3995105"/>
            <a:ext cx="1233030" cy="323165"/>
          </a:xfrm>
          <a:prstGeom prst="rect">
            <a:avLst/>
          </a:prstGeom>
          <a:noFill/>
        </p:spPr>
        <p:txBody>
          <a:bodyPr wrap="none" rtlCol="0">
            <a:spAutoFit/>
          </a:bodyPr>
          <a:lstStyle/>
          <a:p>
            <a:r>
              <a:rPr lang="es-ES" sz="1500" dirty="0">
                <a:solidFill>
                  <a:srgbClr val="000078"/>
                </a:solidFill>
              </a:rPr>
              <a:t>Tipo de </a:t>
            </a:r>
            <a:r>
              <a:rPr lang="es-ES" sz="1500" dirty="0" err="1">
                <a:solidFill>
                  <a:srgbClr val="000078"/>
                </a:solidFill>
              </a:rPr>
              <a:t>Drift</a:t>
            </a:r>
            <a:endParaRPr lang="es-ES" sz="1500" dirty="0">
              <a:solidFill>
                <a:srgbClr val="000078"/>
              </a:solidFill>
            </a:endParaRP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784830"/>
          </a:xfrm>
          <a:prstGeom prst="rect">
            <a:avLst/>
          </a:prstGeom>
          <a:noFill/>
        </p:spPr>
        <p:txBody>
          <a:bodyPr wrap="square" rtlCol="0">
            <a:spAutoFit/>
          </a:bodyPr>
          <a:lstStyle/>
          <a:p>
            <a:pPr algn="just"/>
            <a:r>
              <a:rPr lang="es-ES" sz="1500" dirty="0">
                <a:solidFill>
                  <a:srgbClr val="000078"/>
                </a:solidFill>
              </a:rPr>
              <a:t>Uno de los principales retos de los métodos para detectar Concept </a:t>
            </a:r>
            <a:r>
              <a:rPr lang="es-ES" sz="1500" dirty="0" err="1">
                <a:solidFill>
                  <a:srgbClr val="000078"/>
                </a:solidFill>
              </a:rPr>
              <a:t>Drift</a:t>
            </a:r>
            <a:r>
              <a:rPr lang="es-ES" sz="1500" dirty="0">
                <a:solidFill>
                  <a:srgbClr val="000078"/>
                </a:solidFill>
              </a:rPr>
              <a:t> es distinguirlo del ruido en el flujo de datos</a:t>
            </a:r>
          </a:p>
        </p:txBody>
      </p:sp>
    </p:spTree>
    <p:extLst>
      <p:ext uri="{BB962C8B-B14F-4D97-AF65-F5344CB8AC3E}">
        <p14:creationId xmlns:p14="http://schemas.microsoft.com/office/powerpoint/2010/main" val="246968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2.2 Concept drift.</a:t>
            </a:r>
          </a:p>
          <a:p>
            <a:pPr lvl="0">
              <a:spcBef>
                <a:spcPts val="0"/>
              </a:spcBef>
              <a:buNone/>
            </a:pPr>
            <a:endParaRPr dirty="0"/>
          </a:p>
        </p:txBody>
      </p:sp>
      <p:sp>
        <p:nvSpPr>
          <p:cNvPr id="95" name="Shape 95"/>
          <p:cNvSpPr txBox="1">
            <a:spLocks noGrp="1"/>
          </p:cNvSpPr>
          <p:nvPr>
            <p:ph type="body" idx="1"/>
          </p:nvPr>
        </p:nvSpPr>
        <p:spPr>
          <a:xfrm>
            <a:off x="4387267" y="969319"/>
            <a:ext cx="4571999" cy="3150505"/>
          </a:xfrm>
          <a:prstGeom prst="rect">
            <a:avLst/>
          </a:prstGeom>
        </p:spPr>
        <p:txBody>
          <a:bodyPr lIns="91425" tIns="91425" rIns="91425" bIns="91425" anchor="t" anchorCtr="0">
            <a:noAutofit/>
          </a:bodyPr>
          <a:lstStyle/>
          <a:p>
            <a:pPr lvl="0" algn="just">
              <a:buClr>
                <a:schemeClr val="dk1"/>
              </a:buClr>
              <a:buSzPct val="78571"/>
            </a:pPr>
            <a:r>
              <a:rPr lang="es-ES" sz="1500" dirty="0"/>
              <a:t>La detección de Concept </a:t>
            </a:r>
            <a:r>
              <a:rPr lang="es-ES" sz="1500" dirty="0" err="1"/>
              <a:t>Drift</a:t>
            </a:r>
            <a:r>
              <a:rPr lang="es-ES" sz="1500" dirty="0"/>
              <a:t> se ha abordado tradicionalmente como una tarea supervisada, con datos etiquetados que se utilizan constantemente para validar el modelo aprendido. Aunque efectivas, estas técnicas no siempre son prácticas. </a:t>
            </a:r>
          </a:p>
          <a:p>
            <a:pPr lvl="0" algn="just">
              <a:buClr>
                <a:schemeClr val="dk1"/>
              </a:buClr>
              <a:buSzPct val="78571"/>
            </a:pPr>
            <a:endParaRPr lang="es-ES" sz="1500" dirty="0"/>
          </a:p>
          <a:p>
            <a:pPr lvl="0" algn="just">
              <a:buClr>
                <a:schemeClr val="dk1"/>
              </a:buClr>
              <a:buSzPct val="78571"/>
            </a:pPr>
            <a:r>
              <a:rPr lang="es-ES" sz="1500" dirty="0"/>
              <a:t>Las técnicas de detección de cambios no supervisadas son poco fiables. La ineficacia de las técnicas no supervisadas radica en la exclusión de las características del clasificador del proceso de detección.</a:t>
            </a:r>
          </a:p>
        </p:txBody>
      </p:sp>
      <p:sp>
        <p:nvSpPr>
          <p:cNvPr id="11" name="CuadroTexto 10">
            <a:extLst>
              <a:ext uri="{FF2B5EF4-FFF2-40B4-BE49-F238E27FC236}">
                <a16:creationId xmlns:a16="http://schemas.microsoft.com/office/drawing/2014/main" id="{AC5E4C64-9A73-0BD1-8486-B41AD5D0C737}"/>
              </a:ext>
            </a:extLst>
          </p:cNvPr>
          <p:cNvSpPr txBox="1"/>
          <p:nvPr/>
        </p:nvSpPr>
        <p:spPr>
          <a:xfrm>
            <a:off x="4843304" y="4915788"/>
            <a:ext cx="3987073" cy="553998"/>
          </a:xfrm>
          <a:prstGeom prst="rect">
            <a:avLst/>
          </a:prstGeom>
          <a:noFill/>
        </p:spPr>
        <p:txBody>
          <a:bodyPr wrap="square" rtlCol="0">
            <a:spAutoFit/>
          </a:bodyPr>
          <a:lstStyle/>
          <a:p>
            <a:pPr algn="just"/>
            <a:r>
              <a:rPr lang="es-ES" sz="1500" dirty="0">
                <a:solidFill>
                  <a:srgbClr val="000078"/>
                </a:solidFill>
              </a:rPr>
              <a:t>En este TFM se aplica este esquema con datos etiquetados.</a:t>
            </a:r>
          </a:p>
        </p:txBody>
      </p:sp>
      <p:pic>
        <p:nvPicPr>
          <p:cNvPr id="4" name="Imagen 3" descr="Diagrama&#10;&#10;Descripción generada automáticamente">
            <a:extLst>
              <a:ext uri="{FF2B5EF4-FFF2-40B4-BE49-F238E27FC236}">
                <a16:creationId xmlns:a16="http://schemas.microsoft.com/office/drawing/2014/main" id="{332B0E67-DACB-57EE-B8A2-E7416F14C617}"/>
              </a:ext>
            </a:extLst>
          </p:cNvPr>
          <p:cNvPicPr>
            <a:picLocks noChangeAspect="1"/>
          </p:cNvPicPr>
          <p:nvPr/>
        </p:nvPicPr>
        <p:blipFill>
          <a:blip r:embed="rId3"/>
          <a:stretch>
            <a:fillRect/>
          </a:stretch>
        </p:blipFill>
        <p:spPr>
          <a:xfrm>
            <a:off x="424441" y="969319"/>
            <a:ext cx="3256326" cy="2964559"/>
          </a:xfrm>
          <a:prstGeom prst="rect">
            <a:avLst/>
          </a:prstGeom>
        </p:spPr>
      </p:pic>
      <p:pic>
        <p:nvPicPr>
          <p:cNvPr id="7" name="Imagen 6" descr="Diagrama&#10;&#10;Descripción generada automáticamente">
            <a:extLst>
              <a:ext uri="{FF2B5EF4-FFF2-40B4-BE49-F238E27FC236}">
                <a16:creationId xmlns:a16="http://schemas.microsoft.com/office/drawing/2014/main" id="{1A535AC0-D7D2-34D6-1513-CE8792C3D133}"/>
              </a:ext>
            </a:extLst>
          </p:cNvPr>
          <p:cNvPicPr>
            <a:picLocks noChangeAspect="1"/>
          </p:cNvPicPr>
          <p:nvPr/>
        </p:nvPicPr>
        <p:blipFill>
          <a:blip r:embed="rId4"/>
          <a:stretch>
            <a:fillRect/>
          </a:stretch>
        </p:blipFill>
        <p:spPr>
          <a:xfrm>
            <a:off x="104835" y="4119824"/>
            <a:ext cx="4505497" cy="2128157"/>
          </a:xfrm>
          <a:prstGeom prst="rect">
            <a:avLst/>
          </a:prstGeom>
        </p:spPr>
      </p:pic>
      <p:sp>
        <p:nvSpPr>
          <p:cNvPr id="8" name="CuadroTexto 7">
            <a:extLst>
              <a:ext uri="{FF2B5EF4-FFF2-40B4-BE49-F238E27FC236}">
                <a16:creationId xmlns:a16="http://schemas.microsoft.com/office/drawing/2014/main" id="{D6DFA997-B0DF-BEE7-5EFC-96C23E6D202E}"/>
              </a:ext>
            </a:extLst>
          </p:cNvPr>
          <p:cNvSpPr txBox="1"/>
          <p:nvPr/>
        </p:nvSpPr>
        <p:spPr>
          <a:xfrm>
            <a:off x="440758" y="3842825"/>
            <a:ext cx="3009157" cy="276999"/>
          </a:xfrm>
          <a:prstGeom prst="rect">
            <a:avLst/>
          </a:prstGeom>
          <a:noFill/>
        </p:spPr>
        <p:txBody>
          <a:bodyPr wrap="none" rtlCol="0">
            <a:spAutoFit/>
          </a:bodyPr>
          <a:lstStyle/>
          <a:p>
            <a:r>
              <a:rPr lang="es-ES" sz="1200" dirty="0">
                <a:solidFill>
                  <a:srgbClr val="000078"/>
                </a:solidFill>
                <a:latin typeface="+mn-lt"/>
              </a:rPr>
              <a:t>Esquema de un detector de Concept </a:t>
            </a:r>
            <a:r>
              <a:rPr lang="es-ES" sz="1200" dirty="0" err="1">
                <a:solidFill>
                  <a:srgbClr val="000078"/>
                </a:solidFill>
                <a:latin typeface="+mn-lt"/>
              </a:rPr>
              <a:t>Drift</a:t>
            </a:r>
            <a:endParaRPr lang="es-ES" sz="1200" dirty="0">
              <a:solidFill>
                <a:srgbClr val="000078"/>
              </a:solidFill>
              <a:latin typeface="+mn-lt"/>
            </a:endParaRPr>
          </a:p>
        </p:txBody>
      </p:sp>
      <p:sp>
        <p:nvSpPr>
          <p:cNvPr id="13" name="CuadroTexto 12">
            <a:extLst>
              <a:ext uri="{FF2B5EF4-FFF2-40B4-BE49-F238E27FC236}">
                <a16:creationId xmlns:a16="http://schemas.microsoft.com/office/drawing/2014/main" id="{A57E26A8-FFCF-8FC9-66A9-3AF3915B9923}"/>
              </a:ext>
            </a:extLst>
          </p:cNvPr>
          <p:cNvSpPr txBox="1"/>
          <p:nvPr/>
        </p:nvSpPr>
        <p:spPr>
          <a:xfrm>
            <a:off x="271304" y="6156928"/>
            <a:ext cx="4572000" cy="276999"/>
          </a:xfrm>
          <a:prstGeom prst="rect">
            <a:avLst/>
          </a:prstGeom>
          <a:noFill/>
        </p:spPr>
        <p:txBody>
          <a:bodyPr wrap="square">
            <a:spAutoFit/>
          </a:bodyPr>
          <a:lstStyle/>
          <a:p>
            <a:r>
              <a:rPr lang="es-ES" sz="1200" dirty="0">
                <a:solidFill>
                  <a:srgbClr val="000078"/>
                </a:solidFill>
              </a:rPr>
              <a:t>Esquema genérico para un online adaptive </a:t>
            </a:r>
            <a:r>
              <a:rPr lang="es-ES" sz="1200" dirty="0" err="1">
                <a:solidFill>
                  <a:srgbClr val="000078"/>
                </a:solidFill>
              </a:rPr>
              <a:t>learning</a:t>
            </a:r>
            <a:r>
              <a:rPr lang="es-ES" sz="1200" dirty="0">
                <a:solidFill>
                  <a:srgbClr val="000078"/>
                </a:solidFill>
              </a:rPr>
              <a:t> </a:t>
            </a:r>
            <a:r>
              <a:rPr lang="es-ES" sz="1200" dirty="0" err="1">
                <a:solidFill>
                  <a:srgbClr val="000078"/>
                </a:solidFill>
              </a:rPr>
              <a:t>algorithm</a:t>
            </a:r>
            <a:endParaRPr lang="es-ES" sz="1200" dirty="0">
              <a:solidFill>
                <a:srgbClr val="000078"/>
              </a:solidFill>
            </a:endParaRPr>
          </a:p>
        </p:txBody>
      </p:sp>
    </p:spTree>
    <p:extLst>
      <p:ext uri="{BB962C8B-B14F-4D97-AF65-F5344CB8AC3E}">
        <p14:creationId xmlns:p14="http://schemas.microsoft.com/office/powerpoint/2010/main" val="283913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2. Estado del arte. 2.3 </a:t>
            </a:r>
            <a:r>
              <a:rPr lang="es-ES" dirty="0"/>
              <a:t>Trabajos sobre el 3W </a:t>
            </a:r>
            <a:r>
              <a:rPr lang="es-ES" dirty="0" err="1"/>
              <a:t>dataset</a:t>
            </a:r>
            <a:endParaRPr lang="ca" dirty="0"/>
          </a:p>
          <a:p>
            <a:pPr lvl="0">
              <a:spcBef>
                <a:spcPts val="0"/>
              </a:spcBef>
              <a:buNone/>
            </a:pPr>
            <a:endParaRPr dirty="0"/>
          </a:p>
        </p:txBody>
      </p:sp>
      <p:sp>
        <p:nvSpPr>
          <p:cNvPr id="95" name="Shape 95"/>
          <p:cNvSpPr txBox="1">
            <a:spLocks noGrp="1"/>
          </p:cNvSpPr>
          <p:nvPr>
            <p:ph type="body" idx="1"/>
          </p:nvPr>
        </p:nvSpPr>
        <p:spPr>
          <a:xfrm>
            <a:off x="772475" y="1066257"/>
            <a:ext cx="7599050" cy="1503918"/>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Publicación del </a:t>
            </a:r>
            <a:r>
              <a:rPr lang="es-ES" sz="1500" dirty="0" err="1"/>
              <a:t>dataset</a:t>
            </a:r>
            <a:r>
              <a:rPr lang="es-ES" sz="1500" dirty="0"/>
              <a:t> en 2019 </a:t>
            </a:r>
          </a:p>
          <a:p>
            <a:pPr lvl="0" algn="just">
              <a:buClr>
                <a:schemeClr val="dk1"/>
              </a:buClr>
              <a:buSzPct val="78571"/>
            </a:pPr>
            <a:endParaRPr lang="es-ES" sz="1500" dirty="0"/>
          </a:p>
          <a:p>
            <a:pPr lvl="0" algn="just">
              <a:buClr>
                <a:schemeClr val="dk1"/>
              </a:buClr>
              <a:buSzPct val="78571"/>
            </a:pPr>
            <a:r>
              <a:rPr lang="es-ES" sz="1500" dirty="0"/>
              <a:t>Se han publicado diversos artículos que han aplicado distintas técnicas de ML para la clasificación de los eventos anormales. </a:t>
            </a:r>
            <a:r>
              <a:rPr lang="es-ES" sz="1500" dirty="0" err="1"/>
              <a:t>Marins</a:t>
            </a:r>
            <a:r>
              <a:rPr lang="es-ES" sz="1500" dirty="0"/>
              <a:t> </a:t>
            </a:r>
            <a:r>
              <a:rPr lang="es-ES" sz="1500" i="1" dirty="0"/>
              <a:t>et al</a:t>
            </a:r>
            <a:r>
              <a:rPr lang="es-ES" sz="1500" dirty="0"/>
              <a:t> utilizan un esquema  de cálculo que comparten casi todos los artículos:</a:t>
            </a:r>
          </a:p>
        </p:txBody>
      </p:sp>
      <p:pic>
        <p:nvPicPr>
          <p:cNvPr id="3" name="Imagen 2" descr="Diagrama&#10;&#10;Descripción generada automáticamente">
            <a:extLst>
              <a:ext uri="{FF2B5EF4-FFF2-40B4-BE49-F238E27FC236}">
                <a16:creationId xmlns:a16="http://schemas.microsoft.com/office/drawing/2014/main" id="{6AF30B96-AE83-F92C-5745-FD9C54807E76}"/>
              </a:ext>
            </a:extLst>
          </p:cNvPr>
          <p:cNvPicPr>
            <a:picLocks noChangeAspect="1"/>
          </p:cNvPicPr>
          <p:nvPr/>
        </p:nvPicPr>
        <p:blipFill>
          <a:blip r:embed="rId3"/>
          <a:stretch>
            <a:fillRect/>
          </a:stretch>
        </p:blipFill>
        <p:spPr>
          <a:xfrm>
            <a:off x="1637259" y="2570175"/>
            <a:ext cx="5065614" cy="695915"/>
          </a:xfrm>
          <a:prstGeom prst="rect">
            <a:avLst/>
          </a:prstGeom>
        </p:spPr>
      </p:pic>
      <p:sp>
        <p:nvSpPr>
          <p:cNvPr id="6" name="Shape 95">
            <a:extLst>
              <a:ext uri="{FF2B5EF4-FFF2-40B4-BE49-F238E27FC236}">
                <a16:creationId xmlns:a16="http://schemas.microsoft.com/office/drawing/2014/main" id="{55DFC230-6317-3AC0-8064-9DC622C62BA5}"/>
              </a:ext>
            </a:extLst>
          </p:cNvPr>
          <p:cNvSpPr txBox="1">
            <a:spLocks/>
          </p:cNvSpPr>
          <p:nvPr/>
        </p:nvSpPr>
        <p:spPr>
          <a:xfrm>
            <a:off x="772475" y="3297169"/>
            <a:ext cx="7470600" cy="31237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285750" indent="-285750" algn="just">
              <a:buClr>
                <a:schemeClr val="dk1"/>
              </a:buClr>
              <a:buSzPct val="78571"/>
              <a:buFont typeface="Wingdings" panose="05000000000000000000" pitchFamily="2" charset="2"/>
              <a:buChar char="q"/>
            </a:pPr>
            <a:r>
              <a:rPr lang="es-ES" sz="1500" dirty="0"/>
              <a:t>Cada observación se forma a partir de un ventana de tiempo deslizante (</a:t>
            </a:r>
            <a:r>
              <a:rPr lang="es-ES" sz="1500" i="1" dirty="0" err="1"/>
              <a:t>rolling</a:t>
            </a:r>
            <a:r>
              <a:rPr lang="es-ES" sz="1500" i="1" dirty="0"/>
              <a:t> time </a:t>
            </a:r>
            <a:r>
              <a:rPr lang="es-ES" sz="1500" i="1" dirty="0" err="1"/>
              <a:t>window</a:t>
            </a:r>
            <a:r>
              <a:rPr lang="es-ES" sz="1500" dirty="0"/>
              <a:t>) de la que se calculan una colección de estadísticos (media, desviación estándar, máximo, etc.).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Se aplica una reducción del número de variables (mediante técnicas como PCA). </a:t>
            </a:r>
          </a:p>
          <a:p>
            <a:pPr algn="just">
              <a:buClr>
                <a:schemeClr val="dk1"/>
              </a:buClr>
              <a:buSzPct val="78571"/>
            </a:pPr>
            <a:endParaRPr lang="es-ES" sz="1500" dirty="0"/>
          </a:p>
          <a:p>
            <a:pPr marL="285750" indent="-285750" algn="just">
              <a:buClr>
                <a:schemeClr val="dk1"/>
              </a:buClr>
              <a:buSzPct val="78571"/>
              <a:buFont typeface="Wingdings" panose="05000000000000000000" pitchFamily="2" charset="2"/>
              <a:buChar char="q"/>
            </a:pPr>
            <a:r>
              <a:rPr lang="es-ES" sz="1500" dirty="0"/>
              <a:t>Los mejores resultados se obtienen utilizando </a:t>
            </a:r>
            <a:r>
              <a:rPr lang="es-ES" sz="1500" dirty="0" err="1"/>
              <a:t>Random</a:t>
            </a:r>
            <a:r>
              <a:rPr lang="es-ES" sz="1500" dirty="0"/>
              <a:t> Forest (RF) consiguiendo precisiones por encima del 90%.</a:t>
            </a:r>
          </a:p>
          <a:p>
            <a:pPr marL="285750" indent="-285750" algn="just">
              <a:buClr>
                <a:schemeClr val="dk1"/>
              </a:buClr>
              <a:buSzPct val="78571"/>
              <a:buFont typeface="Wingdings" panose="05000000000000000000" pitchFamily="2" charset="2"/>
              <a:buChar char="q"/>
            </a:pPr>
            <a:endParaRPr lang="es-ES" sz="1500" dirty="0"/>
          </a:p>
          <a:p>
            <a:pPr marL="285750" indent="-285750" algn="just">
              <a:buClr>
                <a:schemeClr val="dk1"/>
              </a:buClr>
              <a:buSzPct val="78571"/>
              <a:buFont typeface="Wingdings" panose="05000000000000000000" pitchFamily="2" charset="2"/>
              <a:buChar char="q"/>
            </a:pPr>
            <a:r>
              <a:rPr lang="es-ES" sz="1500" dirty="0"/>
              <a:t>Utilizan métodos de </a:t>
            </a:r>
            <a:r>
              <a:rPr lang="es-ES" sz="1500" dirty="0" err="1"/>
              <a:t>Batch</a:t>
            </a:r>
            <a:r>
              <a:rPr lang="es-ES" sz="1500"/>
              <a:t>/Offline </a:t>
            </a:r>
            <a:r>
              <a:rPr lang="es-ES" sz="1500" dirty="0" err="1"/>
              <a:t>Learning</a:t>
            </a:r>
            <a:endParaRPr lang="es-ES" sz="1500" dirty="0"/>
          </a:p>
        </p:txBody>
      </p:sp>
    </p:spTree>
    <p:extLst>
      <p:ext uri="{BB962C8B-B14F-4D97-AF65-F5344CB8AC3E}">
        <p14:creationId xmlns:p14="http://schemas.microsoft.com/office/powerpoint/2010/main" val="33812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4"/>
            <a:ext cx="7470600" cy="50393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3. Materiales y métodos. 3.1 </a:t>
            </a:r>
            <a:r>
              <a:rPr lang="es-ES" dirty="0"/>
              <a:t>Descripción del </a:t>
            </a:r>
            <a:r>
              <a:rPr lang="es-ES" dirty="0" err="1"/>
              <a:t>dataset</a:t>
            </a:r>
            <a:r>
              <a:rPr lang="es-ES" dirty="0"/>
              <a:t> 3W</a:t>
            </a:r>
            <a:endParaRPr dirty="0"/>
          </a:p>
        </p:txBody>
      </p:sp>
      <p:sp>
        <p:nvSpPr>
          <p:cNvPr id="95" name="Shape 95"/>
          <p:cNvSpPr txBox="1">
            <a:spLocks noGrp="1"/>
          </p:cNvSpPr>
          <p:nvPr>
            <p:ph type="body" idx="1"/>
          </p:nvPr>
        </p:nvSpPr>
        <p:spPr>
          <a:xfrm>
            <a:off x="772475" y="1367707"/>
            <a:ext cx="7599050" cy="4611062"/>
          </a:xfrm>
          <a:prstGeom prst="rect">
            <a:avLst/>
          </a:prstGeom>
        </p:spPr>
        <p:txBody>
          <a:bodyPr lIns="91425" tIns="91425" rIns="91425" bIns="91425" anchor="t" anchorCtr="0">
            <a:noAutofit/>
          </a:bodyPr>
          <a:lstStyle/>
          <a:p>
            <a:pPr marL="285750" lvl="0" indent="-285750" algn="just">
              <a:buClr>
                <a:schemeClr val="dk1"/>
              </a:buClr>
              <a:buSzPct val="78571"/>
              <a:buFont typeface="Wingdings" panose="05000000000000000000" pitchFamily="2" charset="2"/>
              <a:buChar char="q"/>
            </a:pPr>
            <a:r>
              <a:rPr lang="es-ES" sz="1500" dirty="0"/>
              <a:t>El </a:t>
            </a:r>
            <a:r>
              <a:rPr lang="es-ES" sz="1500" dirty="0" err="1"/>
              <a:t>dataset</a:t>
            </a:r>
            <a:r>
              <a:rPr lang="es-ES" sz="1500" dirty="0"/>
              <a:t> 3W está formado por un conjunto de series temporales que describen la operación de un pozo de extracción.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Las series tienen como origen:</a:t>
            </a:r>
          </a:p>
          <a:p>
            <a:pPr lvl="8" algn="just">
              <a:buClr>
                <a:schemeClr val="dk1"/>
              </a:buClr>
              <a:buSzPct val="78571"/>
            </a:pPr>
            <a:r>
              <a:rPr lang="es-ES" sz="1500" dirty="0"/>
              <a:t>	</a:t>
            </a:r>
          </a:p>
          <a:p>
            <a:pPr lvl="8" algn="just">
              <a:lnSpc>
                <a:spcPct val="150000"/>
              </a:lnSpc>
              <a:buClr>
                <a:schemeClr val="dk1"/>
              </a:buClr>
              <a:buSzPct val="78571"/>
            </a:pPr>
            <a:r>
              <a:rPr lang="es-ES" sz="1500" dirty="0"/>
              <a:t>	Datos reales de pozos. Identifican el pozo con un número.</a:t>
            </a:r>
          </a:p>
          <a:p>
            <a:pPr lvl="7" algn="just">
              <a:lnSpc>
                <a:spcPct val="150000"/>
              </a:lnSpc>
              <a:buClr>
                <a:schemeClr val="dk1"/>
              </a:buClr>
              <a:buSzPct val="78571"/>
            </a:pPr>
            <a:r>
              <a:rPr lang="es-ES" sz="1500" dirty="0"/>
              <a:t>	Datos generados por simulación.</a:t>
            </a:r>
          </a:p>
          <a:p>
            <a:pPr lvl="7" algn="just">
              <a:lnSpc>
                <a:spcPct val="150000"/>
              </a:lnSpc>
              <a:buClr>
                <a:schemeClr val="dk1"/>
              </a:buClr>
              <a:buSzPct val="78571"/>
            </a:pPr>
            <a:r>
              <a:rPr lang="es-ES" sz="1500" dirty="0"/>
              <a:t>	Datos manuales generadas por expertos.</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serie temporal se almacena en un archivo CSV. </a:t>
            </a:r>
          </a:p>
          <a:p>
            <a:pPr lvl="0" algn="just">
              <a:buClr>
                <a:schemeClr val="dk1"/>
              </a:buClr>
              <a:buSzPct val="78571"/>
            </a:pPr>
            <a:endParaRPr lang="es-ES" sz="1500" dirty="0"/>
          </a:p>
          <a:p>
            <a:pPr marL="285750" lvl="0" indent="-285750" algn="just">
              <a:buClr>
                <a:schemeClr val="dk1"/>
              </a:buClr>
              <a:buSzPct val="78571"/>
              <a:buFont typeface="Wingdings" panose="05000000000000000000" pitchFamily="2" charset="2"/>
              <a:buChar char="q"/>
            </a:pPr>
            <a:r>
              <a:rPr lang="es-ES" sz="1500" dirty="0"/>
              <a:t>Cada observación es una línea en el archivo CSV (una por segundo).</a:t>
            </a:r>
          </a:p>
          <a:p>
            <a:pPr marL="285750" lvl="0" indent="-285750" algn="just">
              <a:buClr>
                <a:schemeClr val="dk1"/>
              </a:buClr>
              <a:buSzPct val="78571"/>
              <a:buFont typeface="Wingdings" panose="05000000000000000000" pitchFamily="2" charset="2"/>
              <a:buChar char="q"/>
            </a:pPr>
            <a:endParaRPr lang="es-ES" sz="1500" dirty="0"/>
          </a:p>
          <a:p>
            <a:pPr marL="285750" lvl="0" indent="-285750" algn="just">
              <a:buClr>
                <a:schemeClr val="dk1"/>
              </a:buClr>
              <a:buSzPct val="78571"/>
              <a:buFont typeface="Wingdings" panose="05000000000000000000" pitchFamily="2" charset="2"/>
              <a:buChar char="q"/>
            </a:pPr>
            <a:r>
              <a:rPr lang="es-ES" sz="1500" dirty="0"/>
              <a:t>En cada observación: 8 variables del proceso + etiqueta </a:t>
            </a:r>
          </a:p>
        </p:txBody>
      </p:sp>
    </p:spTree>
    <p:extLst>
      <p:ext uri="{BB962C8B-B14F-4D97-AF65-F5344CB8AC3E}">
        <p14:creationId xmlns:p14="http://schemas.microsoft.com/office/powerpoint/2010/main" val="2732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799"/>
          </a:xfrm>
          <a:prstGeom prst="rect">
            <a:avLst/>
          </a:prstGeom>
        </p:spPr>
        <p:txBody>
          <a:bodyPr lIns="91425" tIns="91425" rIns="91425" bIns="91425" anchor="t" anchorCtr="0">
            <a:noAutofit/>
          </a:bodyPr>
          <a:lstStyle/>
          <a:p>
            <a:pPr lvl="0" rtl="0">
              <a:spcBef>
                <a:spcPts val="0"/>
              </a:spcBef>
              <a:buNone/>
            </a:pPr>
            <a:r>
              <a:rPr lang="es-ES" dirty="0"/>
              <a:t>3. Materiales y métodos. 3.1 Descripción del </a:t>
            </a:r>
            <a:r>
              <a:rPr lang="es-ES" dirty="0" err="1"/>
              <a:t>dataset</a:t>
            </a:r>
            <a:r>
              <a:rPr lang="es-ES" dirty="0"/>
              <a:t> 3W</a:t>
            </a:r>
            <a:br>
              <a:rPr lang="es-ES" dirty="0"/>
            </a:br>
            <a:endParaRPr dirty="0"/>
          </a:p>
        </p:txBody>
      </p:sp>
      <p:pic>
        <p:nvPicPr>
          <p:cNvPr id="3" name="Imagen 2" descr="Diagrama&#10;&#10;Descripción generada automáticamente">
            <a:extLst>
              <a:ext uri="{FF2B5EF4-FFF2-40B4-BE49-F238E27FC236}">
                <a16:creationId xmlns:a16="http://schemas.microsoft.com/office/drawing/2014/main" id="{3D3CAEC1-5C2F-2F8D-ECFA-D72687704199}"/>
              </a:ext>
            </a:extLst>
          </p:cNvPr>
          <p:cNvPicPr>
            <a:picLocks noChangeAspect="1"/>
          </p:cNvPicPr>
          <p:nvPr/>
        </p:nvPicPr>
        <p:blipFill>
          <a:blip r:embed="rId3"/>
          <a:stretch>
            <a:fillRect/>
          </a:stretch>
        </p:blipFill>
        <p:spPr>
          <a:xfrm>
            <a:off x="4686841" y="1108232"/>
            <a:ext cx="3811532" cy="3042819"/>
          </a:xfrm>
          <a:prstGeom prst="rect">
            <a:avLst/>
          </a:prstGeom>
        </p:spPr>
      </p:pic>
      <p:pic>
        <p:nvPicPr>
          <p:cNvPr id="5" name="Imagen 4" descr="Diagrama&#10;&#10;Descripción generada automáticamente">
            <a:extLst>
              <a:ext uri="{FF2B5EF4-FFF2-40B4-BE49-F238E27FC236}">
                <a16:creationId xmlns:a16="http://schemas.microsoft.com/office/drawing/2014/main" id="{D80E322C-9165-21E8-89B5-260B43726686}"/>
              </a:ext>
            </a:extLst>
          </p:cNvPr>
          <p:cNvPicPr>
            <a:picLocks noChangeAspect="1"/>
          </p:cNvPicPr>
          <p:nvPr/>
        </p:nvPicPr>
        <p:blipFill>
          <a:blip r:embed="rId4"/>
          <a:stretch>
            <a:fillRect/>
          </a:stretch>
        </p:blipFill>
        <p:spPr>
          <a:xfrm>
            <a:off x="284518" y="1108233"/>
            <a:ext cx="3825258" cy="3042819"/>
          </a:xfrm>
          <a:prstGeom prst="rect">
            <a:avLst/>
          </a:prstGeom>
        </p:spPr>
      </p:pic>
      <p:sp>
        <p:nvSpPr>
          <p:cNvPr id="6" name="CuadroTexto 5">
            <a:extLst>
              <a:ext uri="{FF2B5EF4-FFF2-40B4-BE49-F238E27FC236}">
                <a16:creationId xmlns:a16="http://schemas.microsoft.com/office/drawing/2014/main" id="{A5C37807-5C35-895D-DD3E-030B08791104}"/>
              </a:ext>
            </a:extLst>
          </p:cNvPr>
          <p:cNvSpPr txBox="1"/>
          <p:nvPr/>
        </p:nvSpPr>
        <p:spPr>
          <a:xfrm>
            <a:off x="432079" y="4481565"/>
            <a:ext cx="7770496" cy="1815882"/>
          </a:xfrm>
          <a:prstGeom prst="rect">
            <a:avLst/>
          </a:prstGeom>
          <a:noFill/>
        </p:spPr>
        <p:txBody>
          <a:bodyPr wrap="square" rtlCol="0">
            <a:spAutoFit/>
          </a:bodyPr>
          <a:lstStyle/>
          <a:p>
            <a:r>
              <a:rPr lang="es-ES" dirty="0"/>
              <a:t>        P-PDG:   </a:t>
            </a:r>
            <a:r>
              <a:rPr lang="es-ES" dirty="0" err="1"/>
              <a:t>pressure</a:t>
            </a:r>
            <a:r>
              <a:rPr lang="es-ES" dirty="0"/>
              <a:t> variable at </a:t>
            </a:r>
            <a:r>
              <a:rPr lang="es-ES" dirty="0" err="1"/>
              <a:t>the</a:t>
            </a:r>
            <a:r>
              <a:rPr lang="es-ES" dirty="0"/>
              <a:t> </a:t>
            </a:r>
            <a:r>
              <a:rPr lang="es-ES" dirty="0" err="1"/>
              <a:t>Permanent</a:t>
            </a:r>
            <a:r>
              <a:rPr lang="es-ES" dirty="0"/>
              <a:t> </a:t>
            </a:r>
            <a:r>
              <a:rPr lang="es-ES" dirty="0" err="1"/>
              <a:t>Downhole</a:t>
            </a:r>
            <a:r>
              <a:rPr lang="es-ES" dirty="0"/>
              <a:t> Gauge (PDG);  </a:t>
            </a:r>
          </a:p>
          <a:p>
            <a:r>
              <a:rPr lang="es-ES" dirty="0"/>
              <a:t>         P-TPT:   </a:t>
            </a:r>
            <a:r>
              <a:rPr lang="es-ES" dirty="0" err="1"/>
              <a:t>pressure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          T-TPT:  </a:t>
            </a:r>
            <a:r>
              <a:rPr lang="es-ES" dirty="0" err="1"/>
              <a:t>temperature</a:t>
            </a:r>
            <a:r>
              <a:rPr lang="es-ES" dirty="0"/>
              <a:t> variable at </a:t>
            </a:r>
            <a:r>
              <a:rPr lang="es-ES" dirty="0" err="1"/>
              <a:t>the</a:t>
            </a:r>
            <a:r>
              <a:rPr lang="es-ES" dirty="0"/>
              <a:t> </a:t>
            </a:r>
            <a:r>
              <a:rPr lang="es-ES" dirty="0" err="1"/>
              <a:t>Temperature</a:t>
            </a:r>
            <a:r>
              <a:rPr lang="es-ES" dirty="0"/>
              <a:t> and </a:t>
            </a:r>
            <a:r>
              <a:rPr lang="es-ES" dirty="0" err="1"/>
              <a:t>Pressure</a:t>
            </a:r>
            <a:r>
              <a:rPr lang="es-ES" dirty="0"/>
              <a:t> </a:t>
            </a:r>
            <a:r>
              <a:rPr lang="es-ES" dirty="0" err="1"/>
              <a:t>Transducer</a:t>
            </a:r>
            <a:r>
              <a:rPr lang="es-ES" dirty="0"/>
              <a:t> (TPT);</a:t>
            </a:r>
          </a:p>
          <a:p>
            <a:r>
              <a:rPr lang="es-ES" dirty="0"/>
              <a:t>P-MON-CKP: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  T-JUS-CKP:  </a:t>
            </a:r>
            <a:r>
              <a:rPr lang="es-ES" dirty="0" err="1"/>
              <a:t>temperature</a:t>
            </a:r>
            <a:r>
              <a:rPr lang="es-ES" dirty="0"/>
              <a:t> variable </a:t>
            </a:r>
            <a:r>
              <a:rPr lang="es-ES" dirty="0" err="1"/>
              <a:t>downstream</a:t>
            </a:r>
            <a:r>
              <a:rPr lang="es-ES" dirty="0"/>
              <a:t> </a:t>
            </a:r>
            <a:r>
              <a:rPr lang="es-ES" dirty="0" err="1"/>
              <a:t>of</a:t>
            </a:r>
            <a:r>
              <a:rPr lang="es-ES" dirty="0"/>
              <a:t> </a:t>
            </a:r>
            <a:r>
              <a:rPr lang="es-ES" dirty="0" err="1"/>
              <a:t>the</a:t>
            </a:r>
            <a:r>
              <a:rPr lang="es-ES" dirty="0"/>
              <a:t> </a:t>
            </a:r>
            <a:r>
              <a:rPr lang="es-ES" dirty="0" err="1"/>
              <a:t>production</a:t>
            </a:r>
            <a:r>
              <a:rPr lang="es-ES" dirty="0"/>
              <a:t> </a:t>
            </a:r>
            <a:r>
              <a:rPr lang="es-ES" dirty="0" err="1"/>
              <a:t>choke</a:t>
            </a:r>
            <a:r>
              <a:rPr lang="es-ES" dirty="0"/>
              <a:t> (CKP);</a:t>
            </a:r>
          </a:p>
          <a:p>
            <a:r>
              <a:rPr lang="es-ES" dirty="0"/>
              <a:t>P-JUS-CKGL: </a:t>
            </a:r>
            <a:r>
              <a:rPr lang="es-ES" dirty="0" err="1"/>
              <a:t>pressure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T-JUS-CKGL: </a:t>
            </a:r>
            <a:r>
              <a:rPr lang="es-ES" dirty="0" err="1"/>
              <a:t>temperature</a:t>
            </a:r>
            <a:r>
              <a:rPr lang="es-ES" dirty="0"/>
              <a:t> variable </a:t>
            </a:r>
            <a:r>
              <a:rPr lang="es-ES" dirty="0" err="1"/>
              <a:t>upstream</a:t>
            </a:r>
            <a:r>
              <a:rPr lang="es-ES" dirty="0"/>
              <a:t> </a:t>
            </a:r>
            <a:r>
              <a:rPr lang="es-ES" dirty="0" err="1"/>
              <a:t>of</a:t>
            </a:r>
            <a:r>
              <a:rPr lang="es-ES" dirty="0"/>
              <a:t> </a:t>
            </a:r>
            <a:r>
              <a:rPr lang="es-ES" dirty="0" err="1"/>
              <a:t>the</a:t>
            </a:r>
            <a:r>
              <a:rPr lang="es-ES" dirty="0"/>
              <a:t> gas </a:t>
            </a:r>
            <a:r>
              <a:rPr lang="es-ES" dirty="0" err="1"/>
              <a:t>lift</a:t>
            </a:r>
            <a:r>
              <a:rPr lang="es-ES" dirty="0"/>
              <a:t> </a:t>
            </a:r>
            <a:r>
              <a:rPr lang="es-ES" dirty="0" err="1"/>
              <a:t>choke</a:t>
            </a:r>
            <a:r>
              <a:rPr lang="es-ES" dirty="0"/>
              <a:t> (CKGL);</a:t>
            </a:r>
          </a:p>
          <a:p>
            <a:r>
              <a:rPr lang="es-ES" dirty="0"/>
              <a:t>             QGL:  gas </a:t>
            </a:r>
            <a:r>
              <a:rPr lang="es-ES" dirty="0" err="1"/>
              <a:t>lift</a:t>
            </a:r>
            <a:r>
              <a:rPr lang="es-ES" dirty="0"/>
              <a:t> </a:t>
            </a:r>
            <a:r>
              <a:rPr lang="es-ES" dirty="0" err="1"/>
              <a:t>flow</a:t>
            </a:r>
            <a:r>
              <a:rPr lang="es-ES" dirty="0"/>
              <a:t> </a:t>
            </a:r>
            <a:r>
              <a:rPr lang="es-ES" dirty="0" err="1"/>
              <a:t>rate</a:t>
            </a:r>
            <a:r>
              <a:rPr lang="es-ES" dirty="0"/>
              <a:t>;</a:t>
            </a:r>
          </a:p>
        </p:txBody>
      </p:sp>
    </p:spTree>
    <p:extLst>
      <p:ext uri="{BB962C8B-B14F-4D97-AF65-F5344CB8AC3E}">
        <p14:creationId xmlns:p14="http://schemas.microsoft.com/office/powerpoint/2010/main" val="80963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72800"/>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4" name="Imagen 3" descr="Tabla&#10;&#10;Descripción generada automáticamente">
            <a:extLst>
              <a:ext uri="{FF2B5EF4-FFF2-40B4-BE49-F238E27FC236}">
                <a16:creationId xmlns:a16="http://schemas.microsoft.com/office/drawing/2014/main" id="{3B334C39-1DB1-121D-736F-F4844EF3BC29}"/>
              </a:ext>
            </a:extLst>
          </p:cNvPr>
          <p:cNvPicPr>
            <a:picLocks noChangeAspect="1"/>
          </p:cNvPicPr>
          <p:nvPr/>
        </p:nvPicPr>
        <p:blipFill>
          <a:blip r:embed="rId3"/>
          <a:stretch>
            <a:fillRect/>
          </a:stretch>
        </p:blipFill>
        <p:spPr>
          <a:xfrm>
            <a:off x="197847" y="1206796"/>
            <a:ext cx="5057775" cy="3419475"/>
          </a:xfrm>
          <a:prstGeom prst="rect">
            <a:avLst/>
          </a:prstGeom>
        </p:spPr>
      </p:pic>
      <p:pic>
        <p:nvPicPr>
          <p:cNvPr id="8" name="Imagen 7" descr="Diagrama&#10;&#10;Descripción generada automáticamente con confianza baja">
            <a:extLst>
              <a:ext uri="{FF2B5EF4-FFF2-40B4-BE49-F238E27FC236}">
                <a16:creationId xmlns:a16="http://schemas.microsoft.com/office/drawing/2014/main" id="{DC0C575B-7C38-B189-0952-11DB7EAE6796}"/>
              </a:ext>
            </a:extLst>
          </p:cNvPr>
          <p:cNvPicPr>
            <a:picLocks noChangeAspect="1"/>
          </p:cNvPicPr>
          <p:nvPr/>
        </p:nvPicPr>
        <p:blipFill>
          <a:blip r:embed="rId4"/>
          <a:stretch>
            <a:fillRect/>
          </a:stretch>
        </p:blipFill>
        <p:spPr>
          <a:xfrm>
            <a:off x="5228409" y="1108233"/>
            <a:ext cx="3995978" cy="4795174"/>
          </a:xfrm>
          <a:prstGeom prst="rect">
            <a:avLst/>
          </a:prstGeom>
        </p:spPr>
      </p:pic>
    </p:spTree>
    <p:extLst>
      <p:ext uri="{BB962C8B-B14F-4D97-AF65-F5344CB8AC3E}">
        <p14:creationId xmlns:p14="http://schemas.microsoft.com/office/powerpoint/2010/main" val="395894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98103"/>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pic>
        <p:nvPicPr>
          <p:cNvPr id="3" name="Imagen 2" descr="Imagen que contiene Gráfico de dispersión&#10;&#10;Descripción generada automáticamente">
            <a:extLst>
              <a:ext uri="{FF2B5EF4-FFF2-40B4-BE49-F238E27FC236}">
                <a16:creationId xmlns:a16="http://schemas.microsoft.com/office/drawing/2014/main" id="{3B0CF0E2-E7D8-5349-0BE6-5D5FE88AD3C1}"/>
              </a:ext>
            </a:extLst>
          </p:cNvPr>
          <p:cNvPicPr>
            <a:picLocks noChangeAspect="1"/>
          </p:cNvPicPr>
          <p:nvPr/>
        </p:nvPicPr>
        <p:blipFill>
          <a:blip r:embed="rId3"/>
          <a:stretch>
            <a:fillRect/>
          </a:stretch>
        </p:blipFill>
        <p:spPr>
          <a:xfrm>
            <a:off x="532562" y="1002907"/>
            <a:ext cx="7345188" cy="5295368"/>
          </a:xfrm>
          <a:prstGeom prst="rect">
            <a:avLst/>
          </a:prstGeom>
        </p:spPr>
      </p:pic>
      <p:sp>
        <p:nvSpPr>
          <p:cNvPr id="2" name="CuadroTexto 1">
            <a:extLst>
              <a:ext uri="{FF2B5EF4-FFF2-40B4-BE49-F238E27FC236}">
                <a16:creationId xmlns:a16="http://schemas.microsoft.com/office/drawing/2014/main" id="{1410892B-856E-2480-0509-446295ADDEF2}"/>
              </a:ext>
            </a:extLst>
          </p:cNvPr>
          <p:cNvSpPr txBox="1"/>
          <p:nvPr/>
        </p:nvSpPr>
        <p:spPr>
          <a:xfrm>
            <a:off x="2622620" y="6206123"/>
            <a:ext cx="3467616" cy="276999"/>
          </a:xfrm>
          <a:prstGeom prst="rect">
            <a:avLst/>
          </a:prstGeom>
          <a:noFill/>
        </p:spPr>
        <p:txBody>
          <a:bodyPr wrap="none" rtlCol="0">
            <a:spAutoFit/>
          </a:bodyPr>
          <a:lstStyle/>
          <a:p>
            <a:r>
              <a:rPr lang="es-ES" sz="1200" dirty="0">
                <a:solidFill>
                  <a:srgbClr val="000078"/>
                </a:solidFill>
              </a:rPr>
              <a:t>Cronograma de las series reales del </a:t>
            </a:r>
            <a:r>
              <a:rPr lang="es-ES" sz="1200" dirty="0" err="1">
                <a:solidFill>
                  <a:srgbClr val="000078"/>
                </a:solidFill>
              </a:rPr>
              <a:t>dataset</a:t>
            </a:r>
            <a:r>
              <a:rPr lang="es-ES" sz="1200" dirty="0">
                <a:solidFill>
                  <a:srgbClr val="000078"/>
                </a:solidFill>
              </a:rPr>
              <a:t> 3W</a:t>
            </a:r>
          </a:p>
        </p:txBody>
      </p:sp>
    </p:spTree>
    <p:extLst>
      <p:ext uri="{BB962C8B-B14F-4D97-AF65-F5344CB8AC3E}">
        <p14:creationId xmlns:p14="http://schemas.microsoft.com/office/powerpoint/2010/main" val="43137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p:cNvSpPr txBox="1">
            <a:spLocks noGrp="1"/>
          </p:cNvSpPr>
          <p:nvPr>
            <p:ph type="title"/>
          </p:nvPr>
        </p:nvSpPr>
        <p:spPr>
          <a:xfrm>
            <a:off x="772475" y="635433"/>
            <a:ext cx="7430100" cy="459837"/>
          </a:xfrm>
          <a:prstGeom prst="rect">
            <a:avLst/>
          </a:prstGeom>
        </p:spPr>
        <p:txBody>
          <a:bodyPr lIns="91425" tIns="91425" rIns="91425" bIns="91425" anchor="t" anchorCtr="0">
            <a:noAutofit/>
          </a:bodyPr>
          <a:lstStyle/>
          <a:p>
            <a:pPr lvl="0" rtl="0">
              <a:spcBef>
                <a:spcPts val="0"/>
              </a:spcBef>
              <a:buNone/>
            </a:pPr>
            <a:r>
              <a:rPr lang="es-ES" dirty="0"/>
              <a:t>3. Materiales y métodos. 3.2 Análisis Exploratorio</a:t>
            </a:r>
            <a:endParaRPr dirty="0"/>
          </a:p>
        </p:txBody>
      </p:sp>
      <p:grpSp>
        <p:nvGrpSpPr>
          <p:cNvPr id="16" name="Grupo 15">
            <a:extLst>
              <a:ext uri="{FF2B5EF4-FFF2-40B4-BE49-F238E27FC236}">
                <a16:creationId xmlns:a16="http://schemas.microsoft.com/office/drawing/2014/main" id="{60E4C674-7D18-DB85-5EAA-9EC03AB4F6EB}"/>
              </a:ext>
            </a:extLst>
          </p:cNvPr>
          <p:cNvGrpSpPr/>
          <p:nvPr/>
        </p:nvGrpSpPr>
        <p:grpSpPr>
          <a:xfrm>
            <a:off x="1" y="1001471"/>
            <a:ext cx="10410092" cy="2897289"/>
            <a:chOff x="0" y="1001471"/>
            <a:chExt cx="10597407" cy="2972806"/>
          </a:xfrm>
        </p:grpSpPr>
        <p:pic>
          <p:nvPicPr>
            <p:cNvPr id="11" name="Imagen 10" descr="Gráfico&#10;&#10;Descripción generada automáticamente">
              <a:extLst>
                <a:ext uri="{FF2B5EF4-FFF2-40B4-BE49-F238E27FC236}">
                  <a16:creationId xmlns:a16="http://schemas.microsoft.com/office/drawing/2014/main" id="{A068E7E6-4AD8-9A78-B63E-20B1887DF067}"/>
                </a:ext>
              </a:extLst>
            </p:cNvPr>
            <p:cNvPicPr>
              <a:picLocks noChangeAspect="1"/>
            </p:cNvPicPr>
            <p:nvPr/>
          </p:nvPicPr>
          <p:blipFill>
            <a:blip r:embed="rId3"/>
            <a:stretch>
              <a:fillRect/>
            </a:stretch>
          </p:blipFill>
          <p:spPr>
            <a:xfrm>
              <a:off x="0" y="1001471"/>
              <a:ext cx="3716007" cy="2972806"/>
            </a:xfrm>
            <a:prstGeom prst="rect">
              <a:avLst/>
            </a:prstGeom>
          </p:spPr>
        </p:pic>
        <p:pic>
          <p:nvPicPr>
            <p:cNvPr id="13" name="Imagen 12" descr="Diagrama&#10;&#10;Descripción generada automáticamente">
              <a:extLst>
                <a:ext uri="{FF2B5EF4-FFF2-40B4-BE49-F238E27FC236}">
                  <a16:creationId xmlns:a16="http://schemas.microsoft.com/office/drawing/2014/main" id="{A2DBA008-E473-5D12-A0DB-2EA79D73FD5C}"/>
                </a:ext>
              </a:extLst>
            </p:cNvPr>
            <p:cNvPicPr>
              <a:picLocks noChangeAspect="1"/>
            </p:cNvPicPr>
            <p:nvPr/>
          </p:nvPicPr>
          <p:blipFill>
            <a:blip r:embed="rId4"/>
            <a:stretch>
              <a:fillRect/>
            </a:stretch>
          </p:blipFill>
          <p:spPr>
            <a:xfrm>
              <a:off x="3443526" y="1001471"/>
              <a:ext cx="3716007" cy="2972806"/>
            </a:xfrm>
            <a:prstGeom prst="rect">
              <a:avLst/>
            </a:prstGeom>
          </p:spPr>
        </p:pic>
        <p:pic>
          <p:nvPicPr>
            <p:cNvPr id="15" name="Imagen 14" descr="Gráfico&#10;&#10;Descripción generada automáticamente">
              <a:extLst>
                <a:ext uri="{FF2B5EF4-FFF2-40B4-BE49-F238E27FC236}">
                  <a16:creationId xmlns:a16="http://schemas.microsoft.com/office/drawing/2014/main" id="{598FEDBA-0ADD-E6BF-C7D2-BDF2C818F6E1}"/>
                </a:ext>
              </a:extLst>
            </p:cNvPr>
            <p:cNvPicPr>
              <a:picLocks noChangeAspect="1"/>
            </p:cNvPicPr>
            <p:nvPr/>
          </p:nvPicPr>
          <p:blipFill>
            <a:blip r:embed="rId5"/>
            <a:stretch>
              <a:fillRect/>
            </a:stretch>
          </p:blipFill>
          <p:spPr>
            <a:xfrm>
              <a:off x="6881400" y="1001471"/>
              <a:ext cx="3716007" cy="2972805"/>
            </a:xfrm>
            <a:prstGeom prst="rect">
              <a:avLst/>
            </a:prstGeom>
          </p:spPr>
        </p:pic>
      </p:grpSp>
      <p:sp>
        <p:nvSpPr>
          <p:cNvPr id="17" name="CuadroTexto 16">
            <a:extLst>
              <a:ext uri="{FF2B5EF4-FFF2-40B4-BE49-F238E27FC236}">
                <a16:creationId xmlns:a16="http://schemas.microsoft.com/office/drawing/2014/main" id="{A173CB86-DF28-C41C-6B63-B1F2B457C8EC}"/>
              </a:ext>
            </a:extLst>
          </p:cNvPr>
          <p:cNvSpPr txBox="1"/>
          <p:nvPr/>
        </p:nvSpPr>
        <p:spPr>
          <a:xfrm>
            <a:off x="1825163" y="4139921"/>
            <a:ext cx="5630714" cy="2246769"/>
          </a:xfrm>
          <a:prstGeom prst="rect">
            <a:avLst/>
          </a:prstGeom>
          <a:noFill/>
        </p:spPr>
        <p:txBody>
          <a:bodyPr wrap="square" rtlCol="0">
            <a:spAutoFit/>
          </a:bodyPr>
          <a:lstStyle/>
          <a:p>
            <a:r>
              <a:rPr lang="es-ES" dirty="0"/>
              <a:t>           TYPE OF UNDESIRABLE EVENT            WINDOW SIZE   </a:t>
            </a:r>
          </a:p>
          <a:p>
            <a:r>
              <a:rPr lang="es-ES" dirty="0"/>
              <a:t>		</a:t>
            </a:r>
          </a:p>
          <a:p>
            <a:r>
              <a:rPr lang="es-ES" dirty="0"/>
              <a:t>            1 - ABRUPT INCREASE OF BSW 	    12h </a:t>
            </a:r>
          </a:p>
          <a:p>
            <a:r>
              <a:rPr lang="es-ES" dirty="0"/>
              <a:t>            2 – SPURIOUS CLOSURE OF DHSV	    5min–20min </a:t>
            </a:r>
          </a:p>
          <a:p>
            <a:r>
              <a:rPr lang="es-ES" dirty="0"/>
              <a:t>            3 – SEVERE SLUGGING         	    5h </a:t>
            </a:r>
          </a:p>
          <a:p>
            <a:r>
              <a:rPr lang="es-ES" dirty="0"/>
              <a:t>            4 – FLOW INSTABILITY                           15min </a:t>
            </a:r>
          </a:p>
          <a:p>
            <a:r>
              <a:rPr lang="es-ES" dirty="0"/>
              <a:t>            5 – RAPID PRODUCTIVITY LOSS 	    12h </a:t>
            </a:r>
          </a:p>
          <a:p>
            <a:r>
              <a:rPr lang="es-ES" dirty="0"/>
              <a:t>            6 – QUICK RESTRICTION IN PCK          15min </a:t>
            </a:r>
          </a:p>
          <a:p>
            <a:r>
              <a:rPr lang="es-ES" dirty="0"/>
              <a:t>            7 – SCALING IN PCK                               72h </a:t>
            </a:r>
          </a:p>
          <a:p>
            <a:r>
              <a:rPr lang="es-ES" dirty="0"/>
              <a:t>            8 – HYDRATE IN PRODUCTION LINE    30min–5h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5161450" y="1872533"/>
            <a:ext cx="3707100" cy="4278000"/>
          </a:xfrm>
          <a:prstGeom prst="rect">
            <a:avLst/>
          </a:prstGeom>
        </p:spPr>
        <p:txBody>
          <a:bodyPr lIns="91425" tIns="91425" rIns="91425" bIns="91425" anchor="t" anchorCtr="0">
            <a:noAutofit/>
          </a:bodyPr>
          <a:lstStyle/>
          <a:p>
            <a:pPr marL="571500" lvl="0" indent="-342900" rtl="0">
              <a:spcBef>
                <a:spcPts val="0"/>
              </a:spcBef>
              <a:buFont typeface="+mj-lt"/>
              <a:buAutoNum type="arabicPeriod" startAt="4"/>
            </a:pPr>
            <a:r>
              <a:rPr lang="ca" dirty="0"/>
              <a:t>Experimentación y resultados</a:t>
            </a:r>
          </a:p>
          <a:p>
            <a:pPr marL="914400" lvl="1" indent="-228600" rtl="0">
              <a:spcBef>
                <a:spcPts val="0"/>
              </a:spcBef>
            </a:pPr>
            <a:endParaRPr lang="ca" dirty="0"/>
          </a:p>
          <a:p>
            <a:pPr marL="228600" lvl="2">
              <a:buNone/>
            </a:pPr>
            <a:endParaRPr lang="ca" dirty="0"/>
          </a:p>
          <a:p>
            <a:pPr marL="457200" lvl="0" indent="-228600" rtl="0">
              <a:spcBef>
                <a:spcPts val="0"/>
              </a:spcBef>
              <a:buAutoNum type="arabicPeriod" startAt="4"/>
            </a:pPr>
            <a:r>
              <a:rPr lang="ca" dirty="0"/>
              <a:t>Conclusiones del TFM</a:t>
            </a:r>
          </a:p>
          <a:p>
            <a:pPr marL="914400" lvl="1" indent="-228600">
              <a:buFontTx/>
              <a:buAutoNum type="arabicPeriod"/>
            </a:pPr>
            <a:r>
              <a:rPr lang="es-ES" dirty="0"/>
              <a:t>Líneas de trabajo futuras</a:t>
            </a:r>
          </a:p>
          <a:p>
            <a:pPr marL="228600" lvl="2">
              <a:buNone/>
            </a:pPr>
            <a:endParaRPr lang="ca" dirty="0"/>
          </a:p>
        </p:txBody>
      </p:sp>
      <p:sp>
        <p:nvSpPr>
          <p:cNvPr id="75" name="Shape 75"/>
          <p:cNvSpPr txBox="1">
            <a:spLocks noGrp="1"/>
          </p:cNvSpPr>
          <p:nvPr>
            <p:ph type="body" idx="2"/>
          </p:nvPr>
        </p:nvSpPr>
        <p:spPr>
          <a:xfrm>
            <a:off x="1671724" y="1872533"/>
            <a:ext cx="3707100" cy="4278000"/>
          </a:xfrm>
          <a:prstGeom prst="rect">
            <a:avLst/>
          </a:prstGeom>
        </p:spPr>
        <p:txBody>
          <a:bodyPr lIns="91425" tIns="91425" rIns="91425" bIns="91425" anchor="t" anchorCtr="0">
            <a:noAutofit/>
          </a:bodyPr>
          <a:lstStyle/>
          <a:p>
            <a:pPr marL="457200" lvl="0" indent="-228600" rtl="0">
              <a:spcBef>
                <a:spcPts val="0"/>
              </a:spcBef>
            </a:pPr>
            <a:r>
              <a:rPr lang="ca" dirty="0"/>
              <a:t>Introducción	</a:t>
            </a:r>
          </a:p>
          <a:p>
            <a:pPr marL="914400" lvl="1" indent="-228600" rtl="0">
              <a:spcBef>
                <a:spcPts val="0"/>
              </a:spcBef>
              <a:buAutoNum type="arabicPeriod"/>
            </a:pPr>
            <a:r>
              <a:rPr lang="ca" dirty="0"/>
              <a:t>Descripción del problema </a:t>
            </a:r>
          </a:p>
          <a:p>
            <a:pPr marL="914400" lvl="1" indent="-228600" rtl="0">
              <a:spcBef>
                <a:spcPts val="0"/>
              </a:spcBef>
              <a:buAutoNum type="arabicPeriod"/>
            </a:pPr>
            <a:r>
              <a:rPr lang="ca" dirty="0"/>
              <a:t>Objetivos del TFM</a:t>
            </a:r>
          </a:p>
          <a:p>
            <a:pPr marL="914400" lvl="1" indent="-228600" rtl="0">
              <a:spcBef>
                <a:spcPts val="0"/>
              </a:spcBef>
              <a:buAutoNum type="arabicPeriod"/>
            </a:pPr>
            <a:r>
              <a:rPr lang="ca" dirty="0"/>
              <a:t>Metodología</a:t>
            </a:r>
          </a:p>
          <a:p>
            <a:pPr marL="685800" lvl="1" rtl="0">
              <a:spcBef>
                <a:spcPts val="0"/>
              </a:spcBef>
              <a:buNone/>
            </a:pPr>
            <a:endParaRPr dirty="0"/>
          </a:p>
          <a:p>
            <a:pPr marL="457200" lvl="0" indent="-228600" rtl="0">
              <a:spcBef>
                <a:spcPts val="0"/>
              </a:spcBef>
            </a:pPr>
            <a:r>
              <a:rPr lang="ca" dirty="0"/>
              <a:t>Estado del arte</a:t>
            </a:r>
          </a:p>
          <a:p>
            <a:pPr marL="914400" lvl="1" indent="-228600">
              <a:buFontTx/>
              <a:buAutoNum type="arabicPeriod"/>
            </a:pPr>
            <a:r>
              <a:rPr lang="ca" dirty="0"/>
              <a:t>Online learning</a:t>
            </a:r>
          </a:p>
          <a:p>
            <a:pPr marL="914400" lvl="1" indent="-228600" rtl="0">
              <a:spcBef>
                <a:spcPts val="0"/>
              </a:spcBef>
              <a:buAutoNum type="arabicPeriod"/>
            </a:pPr>
            <a:r>
              <a:rPr lang="es-ES" dirty="0"/>
              <a:t>Concept </a:t>
            </a:r>
            <a:r>
              <a:rPr lang="es-ES" dirty="0" err="1"/>
              <a:t>Drift</a:t>
            </a:r>
            <a:endParaRPr lang="es-ES" dirty="0"/>
          </a:p>
          <a:p>
            <a:pPr marL="914400" lvl="1" indent="-228600">
              <a:buFontTx/>
              <a:buAutoNum type="arabicPeriod"/>
            </a:pPr>
            <a:r>
              <a:rPr lang="ca" dirty="0"/>
              <a:t>Trabajos sobre el 3W dataset</a:t>
            </a:r>
          </a:p>
          <a:p>
            <a:pPr marL="685800" lvl="1" rtl="0">
              <a:spcBef>
                <a:spcPts val="0"/>
              </a:spcBef>
              <a:buNone/>
            </a:pPr>
            <a:endParaRPr lang="ca" dirty="0"/>
          </a:p>
          <a:p>
            <a:pPr marL="457200" lvl="0" indent="-228600" rtl="0">
              <a:spcBef>
                <a:spcPts val="0"/>
              </a:spcBef>
            </a:pPr>
            <a:endParaRPr lang="ca" dirty="0"/>
          </a:p>
          <a:p>
            <a:pPr marL="457200" lvl="0" indent="-228600" rtl="0">
              <a:spcBef>
                <a:spcPts val="0"/>
              </a:spcBef>
            </a:pPr>
            <a:r>
              <a:rPr lang="ca" dirty="0"/>
              <a:t>Materiales y métodos</a:t>
            </a:r>
          </a:p>
          <a:p>
            <a:pPr marL="914400" lvl="1" indent="-228600" rtl="0">
              <a:spcBef>
                <a:spcPts val="0"/>
              </a:spcBef>
              <a:buAutoNum type="arabicPeriod"/>
            </a:pPr>
            <a:r>
              <a:rPr lang="ca" dirty="0"/>
              <a:t>Descripción del dataset 3W</a:t>
            </a:r>
          </a:p>
          <a:p>
            <a:pPr marL="914400" lvl="1" indent="-228600" rtl="0">
              <a:spcBef>
                <a:spcPts val="0"/>
              </a:spcBef>
              <a:buAutoNum type="arabicPeriod"/>
            </a:pPr>
            <a:r>
              <a:rPr lang="ca" dirty="0"/>
              <a:t>Análisis exploratorio</a:t>
            </a:r>
          </a:p>
          <a:p>
            <a:pPr marL="914400" lvl="1" indent="-228600" rtl="0">
              <a:spcBef>
                <a:spcPts val="0"/>
              </a:spcBef>
              <a:buAutoNum type="arabicPeriod"/>
            </a:pPr>
            <a:r>
              <a:rPr lang="ca" dirty="0"/>
              <a:t>Preprocesamiento de los datos</a:t>
            </a:r>
          </a:p>
          <a:p>
            <a:pPr marL="914400" lvl="1" indent="-228600" rtl="0">
              <a:spcBef>
                <a:spcPts val="0"/>
              </a:spcBef>
              <a:buAutoNum type="arabicPeriod"/>
            </a:pPr>
            <a:r>
              <a:rPr lang="ca" dirty="0"/>
              <a:t>Métodos online</a:t>
            </a:r>
          </a:p>
          <a:p>
            <a:pPr marL="685800" lvl="1" rtl="0">
              <a:spcBef>
                <a:spcPts val="0"/>
              </a:spcBef>
              <a:buNone/>
            </a:pPr>
            <a:endParaRPr lang="ca" dirty="0"/>
          </a:p>
        </p:txBody>
      </p:sp>
      <p:sp>
        <p:nvSpPr>
          <p:cNvPr id="76" name="Shape 76"/>
          <p:cNvSpPr txBox="1"/>
          <p:nvPr/>
        </p:nvSpPr>
        <p:spPr>
          <a:xfrm>
            <a:off x="867525" y="1758700"/>
            <a:ext cx="1168200" cy="796241"/>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ca" sz="2400" b="1">
                <a:solidFill>
                  <a:srgbClr val="000078"/>
                </a:solidFill>
              </a:rPr>
              <a:t>Índice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468327" y="875302"/>
            <a:ext cx="3057300" cy="4179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facebook</a:t>
            </a:r>
          </a:p>
        </p:txBody>
      </p:sp>
      <p:sp>
        <p:nvSpPr>
          <p:cNvPr id="138" name="Shape 138"/>
          <p:cNvSpPr txBox="1"/>
          <p:nvPr/>
        </p:nvSpPr>
        <p:spPr>
          <a:xfrm>
            <a:off x="468327" y="1170530"/>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@twitter</a:t>
            </a:r>
          </a:p>
        </p:txBody>
      </p:sp>
      <p:sp>
        <p:nvSpPr>
          <p:cNvPr id="139" name="Shape 139"/>
          <p:cNvSpPr txBox="1"/>
          <p:nvPr/>
        </p:nvSpPr>
        <p:spPr>
          <a:xfrm>
            <a:off x="468327" y="1439319"/>
            <a:ext cx="3057300" cy="3744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instagram</a:t>
            </a:r>
          </a:p>
        </p:txBody>
      </p:sp>
      <p:pic>
        <p:nvPicPr>
          <p:cNvPr id="140" name="Shape 140"/>
          <p:cNvPicPr preferRelativeResize="0"/>
          <p:nvPr/>
        </p:nvPicPr>
        <p:blipFill>
          <a:blip r:embed="rId3">
            <a:alphaModFix/>
          </a:blip>
          <a:stretch>
            <a:fillRect/>
          </a:stretch>
        </p:blipFill>
        <p:spPr>
          <a:xfrm>
            <a:off x="233375" y="982125"/>
            <a:ext cx="183987" cy="191349"/>
          </a:xfrm>
          <a:prstGeom prst="rect">
            <a:avLst/>
          </a:prstGeom>
          <a:noFill/>
          <a:ln>
            <a:noFill/>
          </a:ln>
        </p:spPr>
      </p:pic>
      <p:pic>
        <p:nvPicPr>
          <p:cNvPr id="141" name="Shape 141"/>
          <p:cNvPicPr preferRelativeResize="0"/>
          <p:nvPr/>
        </p:nvPicPr>
        <p:blipFill>
          <a:blip r:embed="rId4">
            <a:alphaModFix/>
          </a:blip>
          <a:stretch>
            <a:fillRect/>
          </a:stretch>
        </p:blipFill>
        <p:spPr>
          <a:xfrm>
            <a:off x="221109" y="1293010"/>
            <a:ext cx="208518" cy="171723"/>
          </a:xfrm>
          <a:prstGeom prst="rect">
            <a:avLst/>
          </a:prstGeom>
          <a:noFill/>
          <a:ln>
            <a:noFill/>
          </a:ln>
        </p:spPr>
      </p:pic>
      <p:pic>
        <p:nvPicPr>
          <p:cNvPr id="142" name="Shape 142"/>
          <p:cNvPicPr preferRelativeResize="0"/>
          <p:nvPr/>
        </p:nvPicPr>
        <p:blipFill>
          <a:blip r:embed="rId5">
            <a:alphaModFix/>
          </a:blip>
          <a:stretch>
            <a:fillRect/>
          </a:stretch>
        </p:blipFill>
        <p:spPr>
          <a:xfrm>
            <a:off x="233365" y="1530851"/>
            <a:ext cx="191346" cy="191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72475" y="635433"/>
            <a:ext cx="7470600" cy="1041600"/>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a:t>Opción A página interior: 1 columna</a:t>
            </a:r>
          </a:p>
          <a:p>
            <a:pPr lvl="0">
              <a:spcBef>
                <a:spcPts val="0"/>
              </a:spcBef>
              <a:buNone/>
            </a:pPr>
            <a:r>
              <a:rPr lang="ca"/>
              <a:t>Titular: Arial / 19 pt. / Negrita / Azul oscuro (#000078)</a:t>
            </a:r>
          </a:p>
        </p:txBody>
      </p:sp>
      <p:sp>
        <p:nvSpPr>
          <p:cNvPr id="89" name="Shape 89"/>
          <p:cNvSpPr txBox="1">
            <a:spLocks noGrp="1"/>
          </p:cNvSpPr>
          <p:nvPr>
            <p:ph type="body" idx="1"/>
          </p:nvPr>
        </p:nvSpPr>
        <p:spPr>
          <a:xfrm>
            <a:off x="772475" y="1657066"/>
            <a:ext cx="6293400" cy="3870000"/>
          </a:xfrm>
          <a:prstGeom prst="rect">
            <a:avLst/>
          </a:prstGeom>
        </p:spPr>
        <p:txBody>
          <a:bodyPr lIns="91425" tIns="91425" rIns="91425" bIns="91425" anchor="t" anchorCtr="0">
            <a:noAutofit/>
          </a:bodyPr>
          <a:lstStyle/>
          <a:p>
            <a:pPr lvl="0" rtl="0">
              <a:spcBef>
                <a:spcPts val="0"/>
              </a:spcBef>
              <a:buClr>
                <a:srgbClr val="000000"/>
              </a:buClr>
              <a:buSzPct val="78571"/>
              <a:buNone/>
            </a:pPr>
            <a:r>
              <a:rPr lang="ca" b="1"/>
              <a:t>Esta es una muestra del texto genérico</a:t>
            </a:r>
          </a:p>
          <a:p>
            <a:pPr marL="457200" lvl="0" indent="-228600" rtl="0">
              <a:spcBef>
                <a:spcPts val="0"/>
              </a:spcBef>
              <a:buClr>
                <a:srgbClr val="000078"/>
              </a:buClr>
              <a:buChar char="●"/>
            </a:pPr>
            <a:r>
              <a:rPr lang="ca"/>
              <a:t>Estilos del texto genérico: Arial / 14 pt. / Azul oscuro (#000078) / </a:t>
            </a:r>
          </a:p>
          <a:p>
            <a:pPr lvl="0" indent="387350" rtl="0">
              <a:spcBef>
                <a:spcPts val="0"/>
              </a:spcBef>
              <a:buClr>
                <a:srgbClr val="000000"/>
              </a:buClr>
              <a:buSzPct val="78571"/>
              <a:buNone/>
            </a:pPr>
            <a:r>
              <a:rPr lang="ca"/>
              <a:t>Interlineado: 1,15 pt.</a:t>
            </a:r>
          </a:p>
          <a:p>
            <a:pPr marL="457200" lvl="0" indent="-228600" rtl="0">
              <a:spcBef>
                <a:spcPts val="0"/>
              </a:spcBef>
              <a:buClr>
                <a:srgbClr val="000078"/>
              </a:buClr>
              <a:buChar char="●"/>
            </a:pPr>
            <a:r>
              <a:rPr lang="ca"/>
              <a:t>El color azul oscuro es el preferente en todas las presentaciones UOC, aunque si lo prefieres, puedes hacer uso del negro</a:t>
            </a:r>
          </a:p>
          <a:p>
            <a:pPr lvl="0" rtl="0">
              <a:spcBef>
                <a:spcPts val="0"/>
              </a:spcBef>
              <a:buClr>
                <a:srgbClr val="000000"/>
              </a:buClr>
              <a:buSzPct val="78571"/>
              <a:buNone/>
            </a:pPr>
            <a:endParaRPr/>
          </a:p>
          <a:p>
            <a:pPr lvl="0" rtl="0">
              <a:spcBef>
                <a:spcPts val="0"/>
              </a:spcBef>
              <a:buClr>
                <a:srgbClr val="000000"/>
              </a:buClr>
              <a:buSzPct val="78571"/>
              <a:buNone/>
            </a:pPr>
            <a:r>
              <a:rPr lang="ca" b="1"/>
              <a:t>Consejos de legibilidad:</a:t>
            </a:r>
          </a:p>
          <a:p>
            <a:pPr marL="457200" lvl="0" indent="-228600" rtl="0">
              <a:spcBef>
                <a:spcPts val="0"/>
              </a:spcBef>
              <a:buClr>
                <a:srgbClr val="000078"/>
              </a:buClr>
              <a:buChar char="●"/>
            </a:pPr>
            <a:r>
              <a:rPr lang="ca"/>
              <a:t>Procura no utilitzar texto inferior a 14 pt. </a:t>
            </a:r>
          </a:p>
          <a:p>
            <a:pPr marL="457200" lvl="0" indent="-228600" rtl="0">
              <a:spcBef>
                <a:spcPts val="0"/>
              </a:spcBef>
              <a:buClr>
                <a:srgbClr val="000078"/>
              </a:buClr>
              <a:buChar char="●"/>
            </a:pPr>
            <a:r>
              <a:rPr lang="ca"/>
              <a:t>No utilices interlineados pequeños</a:t>
            </a:r>
          </a:p>
          <a:p>
            <a:pPr marL="457200" lvl="0" indent="-228600" rtl="0">
              <a:spcBef>
                <a:spcPts val="0"/>
              </a:spcBef>
              <a:buClr>
                <a:srgbClr val="000078"/>
              </a:buClr>
              <a:buChar char="●"/>
            </a:pPr>
            <a:r>
              <a:rPr lang="ca"/>
              <a:t>No abuses de las mayúsculas </a:t>
            </a:r>
          </a:p>
          <a:p>
            <a:pPr marL="457200" lvl="0" indent="-228600" rtl="0">
              <a:spcBef>
                <a:spcPts val="0"/>
              </a:spcBef>
              <a:buClr>
                <a:srgbClr val="000078"/>
              </a:buClr>
              <a:buChar char="●"/>
            </a:pPr>
            <a:r>
              <a:rPr lang="ca"/>
              <a:t>Si “enganchas” texto, se deben determinar los estilos (Arial, 14 pt., etc.)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1206814"/>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pic>
        <p:nvPicPr>
          <p:cNvPr id="5" name="Imagen 4" descr="Un barco en el agua&#10;&#10;Descripción generada automáticamente">
            <a:extLst>
              <a:ext uri="{FF2B5EF4-FFF2-40B4-BE49-F238E27FC236}">
                <a16:creationId xmlns:a16="http://schemas.microsoft.com/office/drawing/2014/main" id="{00E4DFFB-C247-A9CA-5E81-BD7B83EF5B94}"/>
              </a:ext>
            </a:extLst>
          </p:cNvPr>
          <p:cNvPicPr>
            <a:picLocks noChangeAspect="1"/>
          </p:cNvPicPr>
          <p:nvPr/>
        </p:nvPicPr>
        <p:blipFill>
          <a:blip r:embed="rId3"/>
          <a:stretch>
            <a:fillRect/>
          </a:stretch>
        </p:blipFill>
        <p:spPr>
          <a:xfrm>
            <a:off x="1029375" y="1325318"/>
            <a:ext cx="3522803" cy="2201752"/>
          </a:xfrm>
          <a:prstGeom prst="rect">
            <a:avLst/>
          </a:prstGeom>
        </p:spPr>
      </p:pic>
      <p:sp>
        <p:nvSpPr>
          <p:cNvPr id="6" name="CuadroTexto 5">
            <a:extLst>
              <a:ext uri="{FF2B5EF4-FFF2-40B4-BE49-F238E27FC236}">
                <a16:creationId xmlns:a16="http://schemas.microsoft.com/office/drawing/2014/main" id="{88543C9C-D572-BC06-2EFB-6C4DFDC6020A}"/>
              </a:ext>
            </a:extLst>
          </p:cNvPr>
          <p:cNvSpPr txBox="1"/>
          <p:nvPr/>
        </p:nvSpPr>
        <p:spPr>
          <a:xfrm>
            <a:off x="900925" y="3888637"/>
            <a:ext cx="3651253" cy="1938992"/>
          </a:xfrm>
          <a:prstGeom prst="rect">
            <a:avLst/>
          </a:prstGeom>
          <a:noFill/>
        </p:spPr>
        <p:txBody>
          <a:bodyPr wrap="square" rtlCol="0">
            <a:spAutoFit/>
          </a:bodyPr>
          <a:lstStyle/>
          <a:p>
            <a:r>
              <a:rPr lang="es-ES" dirty="0">
                <a:solidFill>
                  <a:srgbClr val="000078"/>
                </a:solidFill>
              </a:rPr>
              <a:t>Petrobras FPSO</a:t>
            </a:r>
            <a:r>
              <a:rPr lang="en-US" dirty="0">
                <a:solidFill>
                  <a:srgbClr val="000078"/>
                </a:solidFill>
              </a:rPr>
              <a:t> (Floating, Production, Storage and Offloading) </a:t>
            </a:r>
            <a:r>
              <a:rPr lang="es-ES" dirty="0">
                <a:solidFill>
                  <a:srgbClr val="000078"/>
                </a:solidFill>
              </a:rPr>
              <a:t>P-71, instalado en el campo de </a:t>
            </a:r>
            <a:r>
              <a:rPr lang="es-ES" dirty="0" err="1">
                <a:solidFill>
                  <a:srgbClr val="000078"/>
                </a:solidFill>
              </a:rPr>
              <a:t>Itapu</a:t>
            </a:r>
            <a:r>
              <a:rPr lang="es-ES" dirty="0">
                <a:solidFill>
                  <a:srgbClr val="000078"/>
                </a:solidFill>
              </a:rPr>
              <a:t>, en el área presalina de la Cuenca de Santos, a 200 km de la costa de Río de Janeiro.</a:t>
            </a:r>
          </a:p>
          <a:p>
            <a:endParaRPr lang="es-ES" dirty="0">
              <a:solidFill>
                <a:srgbClr val="000078"/>
              </a:solidFill>
            </a:endParaRPr>
          </a:p>
          <a:p>
            <a:r>
              <a:rPr lang="es-ES" sz="1200" dirty="0">
                <a:solidFill>
                  <a:srgbClr val="000078"/>
                </a:solidFill>
              </a:rPr>
              <a:t>https://www.worldenergytrade.com/oil-gas/produccion/brasil-el-nuevo-fpso-de-petrobras-entra-en-produccion</a:t>
            </a:r>
          </a:p>
        </p:txBody>
      </p:sp>
      <p:pic>
        <p:nvPicPr>
          <p:cNvPr id="8" name="Imagen 7" descr="Mapa&#10;&#10;Descripción generada automáticamente con confianza media">
            <a:extLst>
              <a:ext uri="{FF2B5EF4-FFF2-40B4-BE49-F238E27FC236}">
                <a16:creationId xmlns:a16="http://schemas.microsoft.com/office/drawing/2014/main" id="{88399517-C4CF-31C5-D8CB-261CB151E4E5}"/>
              </a:ext>
            </a:extLst>
          </p:cNvPr>
          <p:cNvPicPr>
            <a:picLocks noChangeAspect="1"/>
          </p:cNvPicPr>
          <p:nvPr/>
        </p:nvPicPr>
        <p:blipFill>
          <a:blip r:embed="rId4"/>
          <a:stretch>
            <a:fillRect/>
          </a:stretch>
        </p:blipFill>
        <p:spPr>
          <a:xfrm>
            <a:off x="4700450" y="1336596"/>
            <a:ext cx="2863780" cy="1260302"/>
          </a:xfrm>
          <a:prstGeom prst="rect">
            <a:avLst/>
          </a:prstGeom>
        </p:spPr>
      </p:pic>
      <p:sp>
        <p:nvSpPr>
          <p:cNvPr id="9" name="CuadroTexto 8">
            <a:extLst>
              <a:ext uri="{FF2B5EF4-FFF2-40B4-BE49-F238E27FC236}">
                <a16:creationId xmlns:a16="http://schemas.microsoft.com/office/drawing/2014/main" id="{4C2169DA-5E7A-DC32-F645-74FE9C190A91}"/>
              </a:ext>
            </a:extLst>
          </p:cNvPr>
          <p:cNvSpPr txBox="1"/>
          <p:nvPr/>
        </p:nvSpPr>
        <p:spPr>
          <a:xfrm>
            <a:off x="4636225" y="2616205"/>
            <a:ext cx="3883204" cy="276999"/>
          </a:xfrm>
          <a:prstGeom prst="rect">
            <a:avLst/>
          </a:prstGeom>
          <a:noFill/>
        </p:spPr>
        <p:txBody>
          <a:bodyPr wrap="square" rtlCol="0">
            <a:spAutoFit/>
          </a:bodyPr>
          <a:lstStyle/>
          <a:p>
            <a:r>
              <a:rPr lang="es-ES" sz="1200" dirty="0">
                <a:solidFill>
                  <a:srgbClr val="000078"/>
                </a:solidFill>
              </a:rPr>
              <a:t>https://es.wikipedia.org/wiki/Cuenca_de_Santos</a:t>
            </a:r>
          </a:p>
        </p:txBody>
      </p:sp>
      <p:pic>
        <p:nvPicPr>
          <p:cNvPr id="11" name="Imagen 10" descr="Mapa&#10;&#10;Descripción generada automáticamente">
            <a:extLst>
              <a:ext uri="{FF2B5EF4-FFF2-40B4-BE49-F238E27FC236}">
                <a16:creationId xmlns:a16="http://schemas.microsoft.com/office/drawing/2014/main" id="{3C91A5E1-5014-8064-6796-D81FF0D91336}"/>
              </a:ext>
            </a:extLst>
          </p:cNvPr>
          <p:cNvPicPr>
            <a:picLocks noChangeAspect="1"/>
          </p:cNvPicPr>
          <p:nvPr/>
        </p:nvPicPr>
        <p:blipFill>
          <a:blip r:embed="rId5"/>
          <a:stretch>
            <a:fillRect/>
          </a:stretch>
        </p:blipFill>
        <p:spPr>
          <a:xfrm>
            <a:off x="4700451" y="2912071"/>
            <a:ext cx="2863780" cy="2703811"/>
          </a:xfrm>
          <a:prstGeom prst="rect">
            <a:avLst/>
          </a:prstGeom>
        </p:spPr>
      </p:pic>
      <p:sp>
        <p:nvSpPr>
          <p:cNvPr id="12" name="CuadroTexto 11">
            <a:extLst>
              <a:ext uri="{FF2B5EF4-FFF2-40B4-BE49-F238E27FC236}">
                <a16:creationId xmlns:a16="http://schemas.microsoft.com/office/drawing/2014/main" id="{DF46BDEF-4BBE-79AF-BE1B-7B7D7BB7E735}"/>
              </a:ext>
            </a:extLst>
          </p:cNvPr>
          <p:cNvSpPr txBox="1"/>
          <p:nvPr/>
        </p:nvSpPr>
        <p:spPr>
          <a:xfrm>
            <a:off x="4616771" y="5610020"/>
            <a:ext cx="3883204" cy="646331"/>
          </a:xfrm>
          <a:prstGeom prst="rect">
            <a:avLst/>
          </a:prstGeom>
          <a:noFill/>
        </p:spPr>
        <p:txBody>
          <a:bodyPr wrap="square" rtlCol="0">
            <a:spAutoFit/>
          </a:bodyPr>
          <a:lstStyle/>
          <a:p>
            <a:r>
              <a:rPr lang="es-ES" sz="1200" dirty="0">
                <a:solidFill>
                  <a:srgbClr val="000078"/>
                </a:solidFill>
              </a:rPr>
              <a:t>https://www.conselhoparlamentar.org.br/tecnologia-em-aguas-profundas-coloca-petrobras-no-topo-do-mundo</a:t>
            </a:r>
            <a:r>
              <a:rPr lang="es-ES" sz="12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4332088" cy="4777229"/>
          </a:xfrm>
          <a:prstGeom prst="rect">
            <a:avLst/>
          </a:prstGeom>
        </p:spPr>
        <p:txBody>
          <a:bodyPr lIns="91425" tIns="91425" rIns="91425" bIns="91425" anchor="t" anchorCtr="0">
            <a:noAutofit/>
          </a:bodyPr>
          <a:lstStyle/>
          <a:p>
            <a:pPr algn="just">
              <a:buClr>
                <a:schemeClr val="dk1"/>
              </a:buClr>
              <a:buSzPct val="78571"/>
            </a:pPr>
            <a:r>
              <a:rPr lang="es-ES" sz="1400" dirty="0"/>
              <a:t>Las estadísticas de Seguridad de la Industria de Proceso muestran que los grandes accidentes son infrecuentes pero cuando ocurren pueden transformar a todo un sector (BP </a:t>
            </a:r>
            <a:r>
              <a:rPr lang="es-ES" sz="1400" dirty="0" err="1"/>
              <a:t>Deepwater</a:t>
            </a:r>
            <a:r>
              <a:rPr lang="es-ES" sz="1400" dirty="0"/>
              <a:t> </a:t>
            </a:r>
            <a:r>
              <a:rPr lang="es-ES" sz="1400" dirty="0" err="1"/>
              <a:t>Horizon</a:t>
            </a:r>
            <a:r>
              <a:rPr lang="es-ES" sz="1400" dirty="0"/>
              <a:t> </a:t>
            </a:r>
            <a:r>
              <a:rPr lang="es-ES" sz="1400" dirty="0" err="1"/>
              <a:t>Oil</a:t>
            </a:r>
            <a:r>
              <a:rPr lang="es-ES" sz="1400" dirty="0"/>
              <a:t> </a:t>
            </a:r>
            <a:r>
              <a:rPr lang="es-ES" sz="1400" dirty="0" err="1"/>
              <a:t>Spill</a:t>
            </a:r>
            <a:r>
              <a:rPr lang="es-ES" sz="1400" dirty="0"/>
              <a:t>). </a:t>
            </a:r>
          </a:p>
          <a:p>
            <a:pPr algn="just">
              <a:buClr>
                <a:schemeClr val="dk1"/>
              </a:buClr>
              <a:buSzPct val="78571"/>
            </a:pPr>
            <a:endParaRPr lang="es-ES" b="1" dirty="0"/>
          </a:p>
          <a:p>
            <a:pPr lvl="0" algn="just">
              <a:spcBef>
                <a:spcPts val="0"/>
              </a:spcBef>
              <a:buClr>
                <a:schemeClr val="dk1"/>
              </a:buClr>
              <a:buSzPct val="78571"/>
              <a:buFont typeface="Arial"/>
              <a:buNone/>
            </a:pPr>
            <a:r>
              <a:rPr lang="es-ES" b="1" dirty="0"/>
              <a:t>Control regulatorio</a:t>
            </a:r>
            <a:r>
              <a:rPr lang="es-ES" dirty="0"/>
              <a:t>. El uso de ordenadores para el control de procesos complejos ha permitido automatizar acciones de bajo nivel como la apertura y cerrado de válvulas.</a:t>
            </a:r>
          </a:p>
          <a:p>
            <a:pPr lvl="0" algn="just">
              <a:spcBef>
                <a:spcPts val="0"/>
              </a:spcBef>
              <a:buClr>
                <a:schemeClr val="dk1"/>
              </a:buClr>
              <a:buSzPct val="78571"/>
              <a:buFont typeface="Arial"/>
              <a:buNone/>
            </a:pPr>
            <a:endParaRPr lang="es-ES" b="1" dirty="0"/>
          </a:p>
          <a:p>
            <a:pPr lvl="0" algn="just">
              <a:spcBef>
                <a:spcPts val="0"/>
              </a:spcBef>
              <a:buClr>
                <a:schemeClr val="dk1"/>
              </a:buClr>
              <a:buSzPct val="78571"/>
              <a:buFont typeface="Arial"/>
              <a:buNone/>
            </a:pPr>
            <a:r>
              <a:rPr lang="es-ES" dirty="0"/>
              <a:t>La respuesta ante situaciones anormales del proceso sigue estando en buena parte en manos de los operadores. Esto implica la detección temprana de las situaciones anormales, diagnosticando sus causas y tomando las acciones de control apropiadas para llevar el proceso de nuevo a un estado normal y seguro. </a:t>
            </a:r>
          </a:p>
          <a:p>
            <a:pPr lvl="0" algn="just">
              <a:spcBef>
                <a:spcPts val="0"/>
              </a:spcBef>
              <a:buClr>
                <a:schemeClr val="dk1"/>
              </a:buClr>
              <a:buSzPct val="78571"/>
              <a:buFont typeface="Arial"/>
              <a:buNone/>
            </a:pPr>
            <a:endParaRPr lang="es-ES" sz="1500" dirty="0"/>
          </a:p>
        </p:txBody>
      </p:sp>
      <p:pic>
        <p:nvPicPr>
          <p:cNvPr id="3" name="Imagen 2" descr="Humo saliendo de un barco&#10;&#10;Descripción generada automáticamente con confianza media">
            <a:extLst>
              <a:ext uri="{FF2B5EF4-FFF2-40B4-BE49-F238E27FC236}">
                <a16:creationId xmlns:a16="http://schemas.microsoft.com/office/drawing/2014/main" id="{4D322D8A-F6B0-901F-42DB-4A64B4986F63}"/>
              </a:ext>
            </a:extLst>
          </p:cNvPr>
          <p:cNvPicPr>
            <a:picLocks noChangeAspect="1"/>
          </p:cNvPicPr>
          <p:nvPr/>
        </p:nvPicPr>
        <p:blipFill>
          <a:blip r:embed="rId3"/>
          <a:stretch>
            <a:fillRect/>
          </a:stretch>
        </p:blipFill>
        <p:spPr>
          <a:xfrm>
            <a:off x="5292130" y="1100076"/>
            <a:ext cx="3530321" cy="2647741"/>
          </a:xfrm>
          <a:prstGeom prst="rect">
            <a:avLst/>
          </a:prstGeom>
        </p:spPr>
      </p:pic>
      <p:pic>
        <p:nvPicPr>
          <p:cNvPr id="5" name="Imagen 4" descr="Imagen que contiene pájaro, parado, café, tabla&#10;&#10;Descripción generada automáticamente">
            <a:extLst>
              <a:ext uri="{FF2B5EF4-FFF2-40B4-BE49-F238E27FC236}">
                <a16:creationId xmlns:a16="http://schemas.microsoft.com/office/drawing/2014/main" id="{268CAAA7-300F-3E45-A4B6-CA362A1432F6}"/>
              </a:ext>
            </a:extLst>
          </p:cNvPr>
          <p:cNvPicPr>
            <a:picLocks noChangeAspect="1"/>
          </p:cNvPicPr>
          <p:nvPr/>
        </p:nvPicPr>
        <p:blipFill>
          <a:blip r:embed="rId4"/>
          <a:stretch>
            <a:fillRect/>
          </a:stretch>
        </p:blipFill>
        <p:spPr>
          <a:xfrm>
            <a:off x="5292129" y="3747817"/>
            <a:ext cx="3530321" cy="2374141"/>
          </a:xfrm>
          <a:prstGeom prst="rect">
            <a:avLst/>
          </a:prstGeom>
        </p:spPr>
      </p:pic>
      <p:sp>
        <p:nvSpPr>
          <p:cNvPr id="6" name="CuadroTexto 5">
            <a:extLst>
              <a:ext uri="{FF2B5EF4-FFF2-40B4-BE49-F238E27FC236}">
                <a16:creationId xmlns:a16="http://schemas.microsoft.com/office/drawing/2014/main" id="{1707A204-0E20-9CD2-75FF-43831C2D1E60}"/>
              </a:ext>
            </a:extLst>
          </p:cNvPr>
          <p:cNvSpPr txBox="1"/>
          <p:nvPr/>
        </p:nvSpPr>
        <p:spPr>
          <a:xfrm>
            <a:off x="4825189" y="6129494"/>
            <a:ext cx="4318811" cy="276999"/>
          </a:xfrm>
          <a:prstGeom prst="rect">
            <a:avLst/>
          </a:prstGeom>
          <a:noFill/>
        </p:spPr>
        <p:txBody>
          <a:bodyPr wrap="none" rtlCol="0">
            <a:spAutoFit/>
          </a:bodyPr>
          <a:lstStyle/>
          <a:p>
            <a:r>
              <a:rPr lang="es-ES" sz="1200" dirty="0"/>
              <a:t>https://www.britannica.com/event/Deepwater-Horizon-oil-spill</a:t>
            </a:r>
          </a:p>
        </p:txBody>
      </p:sp>
    </p:spTree>
    <p:extLst>
      <p:ext uri="{BB962C8B-B14F-4D97-AF65-F5344CB8AC3E}">
        <p14:creationId xmlns:p14="http://schemas.microsoft.com/office/powerpoint/2010/main" val="229386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b="1" dirty="0" err="1"/>
              <a:t>Abnormal</a:t>
            </a:r>
            <a:r>
              <a:rPr lang="es-ES" b="1" dirty="0"/>
              <a:t> </a:t>
            </a:r>
            <a:r>
              <a:rPr lang="es-ES" b="1" dirty="0" err="1"/>
              <a:t>Event</a:t>
            </a:r>
            <a:r>
              <a:rPr lang="es-ES" b="1" dirty="0"/>
              <a:t> Management. </a:t>
            </a:r>
            <a:r>
              <a:rPr lang="es-ES" dirty="0"/>
              <a:t>Se busca la automatización de la detección y diagnóstico de fallos en el proceso industrial. </a:t>
            </a:r>
          </a:p>
          <a:p>
            <a:pPr lvl="0" algn="just">
              <a:spcBef>
                <a:spcPts val="0"/>
              </a:spcBef>
              <a:buClr>
                <a:schemeClr val="dk1"/>
              </a:buClr>
              <a:buSzPct val="78571"/>
              <a:buFont typeface="Arial"/>
              <a:buNone/>
            </a:pPr>
            <a:endParaRPr lang="es-ES" dirty="0"/>
          </a:p>
          <a:p>
            <a:pPr lvl="0" algn="just">
              <a:spcBef>
                <a:spcPts val="0"/>
              </a:spcBef>
              <a:buClr>
                <a:schemeClr val="dk1"/>
              </a:buClr>
              <a:buSzPct val="78571"/>
              <a:buFont typeface="Arial"/>
              <a:buNone/>
            </a:pPr>
            <a:r>
              <a:rPr lang="es-ES" dirty="0"/>
              <a:t>Se utilizan técnicas de aprendizaje automático (ML) para entrenar modelos que detectan y diagnostican situaciones anómalas a partir de datos en tiempo real.  Podemos distinguir dos formas de entrenar los modelos:</a:t>
            </a:r>
          </a:p>
          <a:p>
            <a:pPr marL="285750" lvl="3" indent="-285750" algn="just">
              <a:buClr>
                <a:schemeClr val="dk1"/>
              </a:buClr>
              <a:buSzPct val="60000"/>
              <a:buFont typeface="Wingdings" panose="05000000000000000000" pitchFamily="2" charset="2"/>
              <a:buChar char="q"/>
            </a:pPr>
            <a:endParaRPr lang="es-ES" dirty="0"/>
          </a:p>
          <a:p>
            <a:pPr marL="285750" lvl="3" indent="-285750" algn="just">
              <a:buClr>
                <a:schemeClr val="dk1"/>
              </a:buClr>
              <a:buSzPct val="60000"/>
              <a:buFont typeface="Wingdings" panose="05000000000000000000" pitchFamily="2" charset="2"/>
              <a:buChar char="q"/>
            </a:pPr>
            <a:r>
              <a:rPr lang="es-ES" dirty="0" err="1"/>
              <a:t>Batch</a:t>
            </a:r>
            <a:r>
              <a:rPr lang="es-ES" dirty="0"/>
              <a:t>/Offline </a:t>
            </a:r>
            <a:r>
              <a:rPr lang="es-ES" dirty="0" err="1"/>
              <a:t>learning</a:t>
            </a:r>
            <a:r>
              <a:rPr lang="es-ES" dirty="0"/>
              <a:t>. Se selecciona un </a:t>
            </a:r>
            <a:r>
              <a:rPr lang="es-ES" dirty="0" err="1"/>
              <a:t>dataset</a:t>
            </a:r>
            <a:r>
              <a:rPr lang="es-ES" dirty="0"/>
              <a:t> de datos y se aplican técnicas de aprendizaje supervisado. Periódicamente se actualiza el </a:t>
            </a:r>
            <a:r>
              <a:rPr lang="es-ES" dirty="0" err="1"/>
              <a:t>dataset</a:t>
            </a:r>
            <a:r>
              <a:rPr lang="es-ES" dirty="0"/>
              <a:t> y se reentrena el modelo.    </a:t>
            </a:r>
          </a:p>
          <a:p>
            <a:pPr marL="285750" lvl="2" indent="-285750" algn="just">
              <a:buClr>
                <a:schemeClr val="dk1"/>
              </a:buClr>
              <a:buSzPct val="78571"/>
              <a:buFont typeface="Wingdings" panose="05000000000000000000" pitchFamily="2" charset="2"/>
              <a:buChar char="q"/>
            </a:pPr>
            <a:endParaRPr lang="es-ES" dirty="0"/>
          </a:p>
          <a:p>
            <a:pPr marL="285750" lvl="2" indent="-285750" algn="just">
              <a:buClr>
                <a:schemeClr val="dk1"/>
              </a:buClr>
              <a:buSzPct val="78571"/>
              <a:buFont typeface="Wingdings" panose="05000000000000000000" pitchFamily="2" charset="2"/>
              <a:buChar char="q"/>
            </a:pPr>
            <a:r>
              <a:rPr lang="es-ES" dirty="0" err="1"/>
              <a:t>Stream</a:t>
            </a:r>
            <a:r>
              <a:rPr lang="es-ES" dirty="0"/>
              <a:t>/Online </a:t>
            </a:r>
            <a:r>
              <a:rPr lang="es-ES" dirty="0" err="1"/>
              <a:t>learning</a:t>
            </a:r>
            <a:r>
              <a:rPr lang="es-ES" dirty="0"/>
              <a:t>. Los datos se adquieren secuencialmente en línea y se utilizan para actualizar el modelo. Utilizan el aprendizaje incremental.</a:t>
            </a:r>
          </a:p>
          <a:p>
            <a:pPr lvl="2" algn="just">
              <a:buClr>
                <a:schemeClr val="dk1"/>
              </a:buClr>
              <a:buSzPct val="78571"/>
            </a:pPr>
            <a:endParaRPr lang="es-ES" sz="1500" dirty="0"/>
          </a:p>
          <a:p>
            <a:pPr lvl="2" algn="just">
              <a:buClr>
                <a:schemeClr val="dk1"/>
              </a:buClr>
              <a:buSzPct val="78571"/>
            </a:pPr>
            <a:r>
              <a:rPr lang="es-ES" sz="1500" b="1" dirty="0"/>
              <a:t>Concept </a:t>
            </a:r>
            <a:r>
              <a:rPr lang="es-ES" sz="1500" b="1" dirty="0" err="1"/>
              <a:t>Drift</a:t>
            </a:r>
            <a:r>
              <a:rPr lang="es-ES" sz="1500" dirty="0"/>
              <a:t>. Consiste en el cambio que se puede producir en la distribución de los datos.  Si esto ocurre a menudo los modelos entrenados quedan obsoletos muy rápidamente. Se hace necesario detectar estos cambios en tiempo real y reentrenar los modelos. </a:t>
            </a:r>
          </a:p>
        </p:txBody>
      </p:sp>
    </p:spTree>
    <p:extLst>
      <p:ext uri="{BB962C8B-B14F-4D97-AF65-F5344CB8AC3E}">
        <p14:creationId xmlns:p14="http://schemas.microsoft.com/office/powerpoint/2010/main" val="270119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1.1 Descripción del problema.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En este TFM se van a utilizar métodos de </a:t>
            </a:r>
            <a:r>
              <a:rPr lang="es-ES" sz="1500" dirty="0" err="1"/>
              <a:t>stream</a:t>
            </a:r>
            <a:r>
              <a:rPr lang="es-ES" sz="1500" dirty="0"/>
              <a:t> </a:t>
            </a:r>
            <a:r>
              <a:rPr lang="es-ES" sz="1500" dirty="0" err="1"/>
              <a:t>learning</a:t>
            </a:r>
            <a:r>
              <a:rPr lang="es-ES" sz="1500" dirty="0"/>
              <a:t> aplicados a  las series temporales del </a:t>
            </a:r>
            <a:r>
              <a:rPr lang="es-ES" sz="1500" dirty="0" err="1"/>
              <a:t>dataset</a:t>
            </a:r>
            <a:r>
              <a:rPr lang="es-ES" sz="1500" dirty="0"/>
              <a:t> 3W de Petrobras. </a:t>
            </a:r>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dirty="0"/>
              <a:t>El uso de </a:t>
            </a:r>
            <a:r>
              <a:rPr lang="es-ES" sz="1500" dirty="0" err="1"/>
              <a:t>stream</a:t>
            </a:r>
            <a:r>
              <a:rPr lang="es-ES" sz="1500" dirty="0"/>
              <a:t> </a:t>
            </a:r>
            <a:r>
              <a:rPr lang="es-ES" sz="1500" dirty="0" err="1"/>
              <a:t>learning</a:t>
            </a:r>
            <a:r>
              <a:rPr lang="es-ES" sz="1500" dirty="0"/>
              <a:t> en este caso presenta varios retos:</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etiquetado lo realizan expertos en </a:t>
            </a:r>
            <a:r>
              <a:rPr lang="es-ES" sz="1500" dirty="0" err="1"/>
              <a:t>batch</a:t>
            </a:r>
            <a:r>
              <a:rPr lang="es-ES" sz="1500" dirty="0"/>
              <a:t> observando ventanas de tiempo de 5 minutos a 12 horas según la situación analizada. La observación de un solo registro no contiene suficiente información para clasificarlo y será necesario analizar tendencias.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origen de los datos de cada serie temporal es diverso. Hay que pretratarlos para poder utilizar el conjunto.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Los creadores del </a:t>
            </a:r>
            <a:r>
              <a:rPr lang="es-ES" sz="1500" dirty="0" err="1"/>
              <a:t>dataset</a:t>
            </a:r>
            <a:r>
              <a:rPr lang="es-ES" sz="1500" dirty="0"/>
              <a:t> advierten que algunos de los tipos de eventos anómalos pueden sufrir de concept </a:t>
            </a:r>
            <a:r>
              <a:rPr lang="es-ES" sz="1500" dirty="0" err="1"/>
              <a:t>drift</a:t>
            </a:r>
            <a:r>
              <a:rPr lang="es-ES" sz="1500" dirty="0"/>
              <a:t>, cambios en el comportamiento de los datos que ocurren con el tiempo y deterioran el rendimiento de los modelos ajustados. Este va a ser el principal reto del TFM.</a:t>
            </a:r>
          </a:p>
        </p:txBody>
      </p:sp>
    </p:spTree>
    <p:extLst>
      <p:ext uri="{BB962C8B-B14F-4D97-AF65-F5344CB8AC3E}">
        <p14:creationId xmlns:p14="http://schemas.microsoft.com/office/powerpoint/2010/main" val="1919311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1.2 Objetivos del TFM.</a:t>
            </a:r>
          </a:p>
          <a:p>
            <a:pPr lvl="0">
              <a:spcBef>
                <a:spcPts val="0"/>
              </a:spcBef>
              <a:buNone/>
            </a:pPr>
            <a:endParaRPr dirty="0"/>
          </a:p>
        </p:txBody>
      </p:sp>
      <p:sp>
        <p:nvSpPr>
          <p:cNvPr id="95" name="Shape 95"/>
          <p:cNvSpPr txBox="1">
            <a:spLocks noGrp="1"/>
          </p:cNvSpPr>
          <p:nvPr>
            <p:ph type="body" idx="1"/>
          </p:nvPr>
        </p:nvSpPr>
        <p:spPr>
          <a:xfrm>
            <a:off x="836700" y="1812409"/>
            <a:ext cx="7470600" cy="3233182"/>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b="1" dirty="0"/>
              <a:t>Objetivo principal.</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En este trabajo se pretende demostrar que es posible llevar a cabo una predicción en tiempo real de los eventos anómalos producidos en la extracción de crudo en el </a:t>
            </a:r>
            <a:r>
              <a:rPr lang="es-ES" sz="1500" dirty="0" err="1"/>
              <a:t>dataset</a:t>
            </a:r>
            <a:r>
              <a:rPr lang="es-ES" sz="1500" dirty="0"/>
              <a:t> 3W de Petrobras.</a:t>
            </a:r>
          </a:p>
          <a:p>
            <a:pPr marL="285750" lvl="0" indent="-285750" algn="just">
              <a:spcBef>
                <a:spcPts val="0"/>
              </a:spcBef>
              <a:buClr>
                <a:schemeClr val="dk1"/>
              </a:buClr>
              <a:buSzPct val="78571"/>
              <a:buFont typeface="Wingdings" panose="05000000000000000000" pitchFamily="2" charset="2"/>
              <a:buChar char="q"/>
            </a:pPr>
            <a:endParaRPr lang="es-ES" sz="1500" dirty="0"/>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b="1" dirty="0"/>
              <a:t>Objetivo secundario</a:t>
            </a:r>
            <a:r>
              <a:rPr lang="es-ES" sz="1500" dirty="0"/>
              <a:t>.</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Considerar de forma adecuada la presencia del fenómeno concept </a:t>
            </a:r>
            <a:r>
              <a:rPr lang="es-ES" sz="1500" dirty="0" err="1"/>
              <a:t>drift</a:t>
            </a:r>
            <a:r>
              <a:rPr lang="es-ES" sz="1500" dirty="0"/>
              <a:t> durante el proceso de aprendizaje.</a:t>
            </a:r>
          </a:p>
        </p:txBody>
      </p:sp>
    </p:spTree>
    <p:extLst>
      <p:ext uri="{BB962C8B-B14F-4D97-AF65-F5344CB8AC3E}">
        <p14:creationId xmlns:p14="http://schemas.microsoft.com/office/powerpoint/2010/main" val="359678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72475" y="635433"/>
            <a:ext cx="7470600" cy="593801"/>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1. Introducción. 1.3 Metodología.</a:t>
            </a:r>
          </a:p>
          <a:p>
            <a:pPr lvl="0">
              <a:spcBef>
                <a:spcPts val="0"/>
              </a:spcBef>
              <a:buNone/>
            </a:pPr>
            <a:endParaRPr dirty="0"/>
          </a:p>
        </p:txBody>
      </p:sp>
      <p:sp>
        <p:nvSpPr>
          <p:cNvPr id="95" name="Shape 95"/>
          <p:cNvSpPr txBox="1">
            <a:spLocks noGrp="1"/>
          </p:cNvSpPr>
          <p:nvPr>
            <p:ph type="body" idx="1"/>
          </p:nvPr>
        </p:nvSpPr>
        <p:spPr>
          <a:xfrm>
            <a:off x="772475" y="1352265"/>
            <a:ext cx="7470600" cy="4777229"/>
          </a:xfrm>
          <a:prstGeom prst="rect">
            <a:avLst/>
          </a:prstGeom>
        </p:spPr>
        <p:txBody>
          <a:bodyPr lIns="91425" tIns="91425" rIns="91425" bIns="91425" anchor="t" anchorCtr="0">
            <a:noAutofit/>
          </a:bodyPr>
          <a:lstStyle/>
          <a:p>
            <a:pPr lvl="0" algn="just">
              <a:spcBef>
                <a:spcPts val="0"/>
              </a:spcBef>
              <a:buClr>
                <a:schemeClr val="dk1"/>
              </a:buClr>
              <a:buSzPct val="78571"/>
              <a:buFont typeface="Arial"/>
              <a:buNone/>
            </a:pPr>
            <a:r>
              <a:rPr lang="es-ES" sz="1500" dirty="0"/>
              <a:t>En este TFM se van a utilizar métodos de </a:t>
            </a:r>
            <a:r>
              <a:rPr lang="es-ES" sz="1500" dirty="0" err="1"/>
              <a:t>stream</a:t>
            </a:r>
            <a:r>
              <a:rPr lang="es-ES" sz="1500" dirty="0"/>
              <a:t> </a:t>
            </a:r>
            <a:r>
              <a:rPr lang="es-ES" sz="1500" dirty="0" err="1"/>
              <a:t>learning</a:t>
            </a:r>
            <a:r>
              <a:rPr lang="es-ES" sz="1500" dirty="0"/>
              <a:t> aplicados a  las series temporales del </a:t>
            </a:r>
            <a:r>
              <a:rPr lang="es-ES" sz="1500" dirty="0" err="1"/>
              <a:t>dataset</a:t>
            </a:r>
            <a:r>
              <a:rPr lang="es-ES" sz="1500" dirty="0"/>
              <a:t> 3W de Petrobras. </a:t>
            </a:r>
          </a:p>
          <a:p>
            <a:pPr lvl="0" algn="just">
              <a:spcBef>
                <a:spcPts val="0"/>
              </a:spcBef>
              <a:buClr>
                <a:schemeClr val="dk1"/>
              </a:buClr>
              <a:buSzPct val="78571"/>
              <a:buFont typeface="Arial"/>
              <a:buNone/>
            </a:pPr>
            <a:endParaRPr lang="es-ES" sz="1500" dirty="0"/>
          </a:p>
          <a:p>
            <a:pPr lvl="0" algn="just">
              <a:spcBef>
                <a:spcPts val="0"/>
              </a:spcBef>
              <a:buClr>
                <a:schemeClr val="dk1"/>
              </a:buClr>
              <a:buSzPct val="78571"/>
              <a:buFont typeface="Arial"/>
              <a:buNone/>
            </a:pPr>
            <a:r>
              <a:rPr lang="es-ES" sz="1500" dirty="0"/>
              <a:t>El uso de </a:t>
            </a:r>
            <a:r>
              <a:rPr lang="es-ES" sz="1500" dirty="0" err="1"/>
              <a:t>stream</a:t>
            </a:r>
            <a:r>
              <a:rPr lang="es-ES" sz="1500" dirty="0"/>
              <a:t> </a:t>
            </a:r>
            <a:r>
              <a:rPr lang="es-ES" sz="1500" dirty="0" err="1"/>
              <a:t>learning</a:t>
            </a:r>
            <a:r>
              <a:rPr lang="es-ES" sz="1500" dirty="0"/>
              <a:t> en este caso presenta varios retos:</a:t>
            </a:r>
          </a:p>
          <a:p>
            <a:pPr lvl="0" algn="just">
              <a:spcBef>
                <a:spcPts val="0"/>
              </a:spcBef>
              <a:buClr>
                <a:schemeClr val="dk1"/>
              </a:buClr>
              <a:buSzPct val="78571"/>
              <a:buFont typeface="Arial"/>
              <a:buNone/>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etiquetado lo realizan expertos en </a:t>
            </a:r>
            <a:r>
              <a:rPr lang="es-ES" sz="1500" dirty="0" err="1"/>
              <a:t>batch</a:t>
            </a:r>
            <a:r>
              <a:rPr lang="es-ES" sz="1500" dirty="0"/>
              <a:t> observando ventanas de tiempo de 5 minutos a 12 horas según la situación analizada. La observación de un solo registro no contiene suficiente información para clasificarlo y será necesario analizar tendencias.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El origen de los datos de cada serie temporal es diverso. Hay que pretratarlos para poder utilizar el conjunto.    </a:t>
            </a:r>
          </a:p>
          <a:p>
            <a:pPr marL="285750" lvl="0" indent="-285750" algn="just">
              <a:spcBef>
                <a:spcPts val="0"/>
              </a:spcBef>
              <a:buClr>
                <a:schemeClr val="dk1"/>
              </a:buClr>
              <a:buSzPct val="78571"/>
              <a:buFont typeface="Wingdings" panose="05000000000000000000" pitchFamily="2" charset="2"/>
              <a:buChar char="q"/>
            </a:pPr>
            <a:endParaRPr lang="es-ES" sz="1500" dirty="0"/>
          </a:p>
          <a:p>
            <a:pPr marL="285750" lvl="0" indent="-285750" algn="just">
              <a:spcBef>
                <a:spcPts val="0"/>
              </a:spcBef>
              <a:buClr>
                <a:schemeClr val="dk1"/>
              </a:buClr>
              <a:buSzPct val="78571"/>
              <a:buFont typeface="Wingdings" panose="05000000000000000000" pitchFamily="2" charset="2"/>
              <a:buChar char="q"/>
            </a:pPr>
            <a:r>
              <a:rPr lang="es-ES" sz="1500" dirty="0"/>
              <a:t>Los creadores del </a:t>
            </a:r>
            <a:r>
              <a:rPr lang="es-ES" sz="1500" dirty="0" err="1"/>
              <a:t>dataset</a:t>
            </a:r>
            <a:r>
              <a:rPr lang="es-ES" sz="1500" dirty="0"/>
              <a:t> advierten que algunos de los tipos de eventos anómalos pueden sufrir de concept </a:t>
            </a:r>
            <a:r>
              <a:rPr lang="es-ES" sz="1500" dirty="0" err="1"/>
              <a:t>drift</a:t>
            </a:r>
            <a:r>
              <a:rPr lang="es-ES" sz="1500" dirty="0"/>
              <a:t>, cambios en el comportamiento de los datos que ocurren con el tiempo y deterioran el rendimiento de los modelos ajustados. Este va a ser el principal reto del TFM.</a:t>
            </a:r>
          </a:p>
        </p:txBody>
      </p:sp>
    </p:spTree>
    <p:extLst>
      <p:ext uri="{BB962C8B-B14F-4D97-AF65-F5344CB8AC3E}">
        <p14:creationId xmlns:p14="http://schemas.microsoft.com/office/powerpoint/2010/main" val="343257725"/>
      </p:ext>
    </p:extLst>
  </p:cSld>
  <p:clrMapOvr>
    <a:masterClrMapping/>
  </p:clrMapOvr>
</p:sld>
</file>

<file path=ppt/theme/theme1.xml><?xml version="1.0" encoding="utf-8"?>
<a:theme xmlns:a="http://schemas.openxmlformats.org/drawingml/2006/main" name="UOC">
  <a:themeElements>
    <a:clrScheme name="UOC masterbrand">
      <a:dk1>
        <a:srgbClr val="000078"/>
      </a:dk1>
      <a:lt1>
        <a:srgbClr val="FFFFFF"/>
      </a:lt1>
      <a:dk2>
        <a:srgbClr val="000000"/>
      </a:dk2>
      <a:lt2>
        <a:srgbClr val="FFFFFF"/>
      </a:lt2>
      <a:accent1>
        <a:srgbClr val="000078"/>
      </a:accent1>
      <a:accent2>
        <a:srgbClr val="212121"/>
      </a:accent2>
      <a:accent3>
        <a:srgbClr val="706F6F"/>
      </a:accent3>
      <a:accent4>
        <a:srgbClr val="73EDFF"/>
      </a:accent4>
      <a:accent5>
        <a:srgbClr val="D0D0D0"/>
      </a:accent5>
      <a:accent6>
        <a:srgbClr val="F8F8F8"/>
      </a:accent6>
      <a:hlink>
        <a:srgbClr val="000078"/>
      </a:hlink>
      <a:folHlink>
        <a:srgbClr val="73E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C_Masterbrand_Ppt_office_4_3_esp" id="{EA55AC53-0543-D646-84DE-A794BDE44E52}" vid="{0005FC6F-085A-1F4E-9920-5E2841B2D33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4479</TotalTime>
  <Words>1766</Words>
  <Application>Microsoft Office PowerPoint</Application>
  <PresentationFormat>Presentación en pantalla (4:3)</PresentationFormat>
  <Paragraphs>181</Paragraphs>
  <Slides>20</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Arial</vt:lpstr>
      <vt:lpstr>Calibri</vt:lpstr>
      <vt:lpstr>Cambria Math</vt:lpstr>
      <vt:lpstr>Georgia</vt:lpstr>
      <vt:lpstr>Wingdings</vt:lpstr>
      <vt:lpstr>UOC</vt:lpstr>
      <vt:lpstr>Estudio de la presencia del fenómeno Concept Drift en el tratamiento en tiempo real del dataset 3W de Petrobras</vt:lpstr>
      <vt:lpstr>Presentación de PowerPoint</vt:lpstr>
      <vt:lpstr>Opción A página interior: 1 columna Titular: Arial / 19 pt. / Negrita / Azul oscuro (#000078)</vt:lpstr>
      <vt:lpstr>1. Introducción. 1.1 Descripción del problema. </vt:lpstr>
      <vt:lpstr>1. Introducción. 1.1 Descripción del problema. </vt:lpstr>
      <vt:lpstr>1. Introducción. 1.1 Descripción del problema. </vt:lpstr>
      <vt:lpstr>1. Introducción. 1.1 Descripción del problema. </vt:lpstr>
      <vt:lpstr>1. Introducción. 1.2 Objetivos del TFM. </vt:lpstr>
      <vt:lpstr>1. Introducción. 1.3 Metodología. </vt:lpstr>
      <vt:lpstr>2. Estado del arte. 2.1 Online Learning. </vt:lpstr>
      <vt:lpstr>2. Estado del arte. 2.2 Concept drift. </vt:lpstr>
      <vt:lpstr>2. Estado del arte. 2.2 Concept drift. </vt:lpstr>
      <vt:lpstr>2. Estado del arte. 2.3 Trabajos sobre el 3W dataset </vt:lpstr>
      <vt:lpstr>3. Materiales y métodos. 3.1 Descripción del dataset 3W</vt:lpstr>
      <vt:lpstr>3. Materiales y métodos. 3.1 Descripción del dataset 3W </vt:lpstr>
      <vt:lpstr>3. Materiales y métodos. 3.2 Análisis Exploratorio</vt:lpstr>
      <vt:lpstr>3. Materiales y métodos. 3.2 Análisis Exploratorio</vt:lpstr>
      <vt:lpstr>3. Materiales y métodos. 3.2 Análisis Exploratorio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Titular del documento Letra: Arial negrita /  48 pt. / Blanca</dc:title>
  <dc:creator>Balti B</dc:creator>
  <cp:lastModifiedBy>Baltasar Boix Rita</cp:lastModifiedBy>
  <cp:revision>3</cp:revision>
  <dcterms:modified xsi:type="dcterms:W3CDTF">2023-01-16T18:07:09Z</dcterms:modified>
</cp:coreProperties>
</file>